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9"/>
  </p:notesMasterIdLst>
  <p:sldIdLst>
    <p:sldId id="293" r:id="rId3"/>
    <p:sldId id="312" r:id="rId4"/>
    <p:sldId id="297" r:id="rId5"/>
    <p:sldId id="300" r:id="rId6"/>
    <p:sldId id="301" r:id="rId7"/>
    <p:sldId id="316" r:id="rId8"/>
    <p:sldId id="302" r:id="rId9"/>
    <p:sldId id="303" r:id="rId10"/>
    <p:sldId id="313" r:id="rId11"/>
    <p:sldId id="314" r:id="rId12"/>
    <p:sldId id="315" r:id="rId13"/>
    <p:sldId id="310" r:id="rId14"/>
    <p:sldId id="304" r:id="rId15"/>
    <p:sldId id="308" r:id="rId16"/>
    <p:sldId id="305" r:id="rId17"/>
    <p:sldId id="299"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
          <a:srgbClr val="FF0000"/>
        </p14:laserClr>
      </p:ext>
      <p:ext uri="{2FDB2607-1784-4EEB-B798-7EB5836EED8A}">
        <p14:showMediaCtrls xmlns:mc="http://schemas.openxmlformats.org/markup-compatibility/2006" xmlns:mv="urn:schemas-microsoft-com:mac:vml" xmlns:p14="http://schemas.microsoft.com/office/powerpoint/2010/main" xmlns="" val="1"/>
      </p:ext>
    </p:extLst>
  </p:showPr>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66" autoAdjust="0"/>
    <p:restoredTop sz="96498" autoAdjust="0"/>
  </p:normalViewPr>
  <p:slideViewPr>
    <p:cSldViewPr>
      <p:cViewPr>
        <p:scale>
          <a:sx n="100" d="100"/>
          <a:sy n="100" d="100"/>
        </p:scale>
        <p:origin x="-370" y="24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5A4E50-49DC-49DF-A139-DA462949656E}" type="datetimeFigureOut">
              <a:rPr lang="en-US" smtClean="0"/>
              <a:pPr/>
              <a:t>3/18/2013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353742-7B35-49DC-AD09-2E9D1E37496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705254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353742-7B35-49DC-AD09-2E9D1E3749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53742-7B35-49DC-AD09-2E9D1E37496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53742-7B35-49DC-AD09-2E9D1E37496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53742-7B35-49DC-AD09-2E9D1E37496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53742-7B35-49DC-AD09-2E9D1E37496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53742-7B35-49DC-AD09-2E9D1E37496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53742-7B35-49DC-AD09-2E9D1E37496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353742-7B35-49DC-AD09-2E9D1E374968}"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53742-7B35-49DC-AD09-2E9D1E37496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53742-7B35-49DC-AD09-2E9D1E37496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53742-7B35-49DC-AD09-2E9D1E37496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53742-7B35-49DC-AD09-2E9D1E37496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53742-7B35-49DC-AD09-2E9D1E37496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53742-7B35-49DC-AD09-2E9D1E37496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53742-7B35-49DC-AD09-2E9D1E37496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53742-7B35-49DC-AD09-2E9D1E37496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D:\Paradiso\Linked in\Slides\Untitled-2.jpg"/>
          <p:cNvPicPr>
            <a:picLocks noChangeAspect="1" noChangeArrowheads="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B04404A3-3FFD-4A8C-91D0-37A6F7135C61}" type="slidenum">
              <a:rPr lang="en-US" smtClean="0"/>
              <a:pPr/>
              <a:t>‹#›</a:t>
            </a:fld>
            <a:endParaRPr lang="en-US"/>
          </a:p>
        </p:txBody>
      </p:sp>
      <p:sp>
        <p:nvSpPr>
          <p:cNvPr id="8" name="TextBox 7"/>
          <p:cNvSpPr txBox="1"/>
          <p:nvPr userDrawn="1"/>
        </p:nvSpPr>
        <p:spPr>
          <a:xfrm>
            <a:off x="3635896" y="6381328"/>
            <a:ext cx="3024336" cy="461665"/>
          </a:xfrm>
          <a:prstGeom prst="rect">
            <a:avLst/>
          </a:prstGeom>
          <a:noFill/>
        </p:spPr>
        <p:txBody>
          <a:bodyPr wrap="square" rtlCol="0">
            <a:spAutoFit/>
          </a:bodyPr>
          <a:lstStyle>
            <a:defPPr>
              <a:defRPr lang="es-CO"/>
            </a:defPPr>
            <a:lvl1pPr>
              <a:defRPr sz="2000" b="1">
                <a:solidFill>
                  <a:schemeClr val="bg1">
                    <a:lumMod val="85000"/>
                  </a:schemeClr>
                </a:solidFill>
                <a:latin typeface="Yanone Kaffeesatz Light" pitchFamily="2" charset="0"/>
              </a:defRPr>
            </a:lvl1pPr>
          </a:lstStyle>
          <a:p>
            <a:r>
              <a:rPr lang="es-CO" sz="2400" b="0" dirty="0">
                <a:latin typeface="+mn-lt"/>
              </a:rPr>
              <a:t>+1 800 </a:t>
            </a:r>
            <a:r>
              <a:rPr lang="es-CO" sz="2400" b="0" dirty="0" smtClean="0">
                <a:latin typeface="+mn-lt"/>
              </a:rPr>
              <a:t>513 </a:t>
            </a:r>
            <a:r>
              <a:rPr lang="es-CO" sz="2400" b="0" dirty="0">
                <a:latin typeface="+mn-lt"/>
              </a:rPr>
              <a:t>5902 </a:t>
            </a:r>
            <a:endParaRPr lang="en-US" sz="2400" b="0" dirty="0">
              <a:latin typeface="+mn-lt"/>
            </a:endParaRPr>
          </a:p>
        </p:txBody>
      </p:sp>
      <p:sp>
        <p:nvSpPr>
          <p:cNvPr id="9" name="TextBox 8"/>
          <p:cNvSpPr txBox="1"/>
          <p:nvPr userDrawn="1"/>
        </p:nvSpPr>
        <p:spPr>
          <a:xfrm>
            <a:off x="433447" y="6413266"/>
            <a:ext cx="3168352" cy="400110"/>
          </a:xfrm>
          <a:prstGeom prst="rect">
            <a:avLst/>
          </a:prstGeom>
          <a:noFill/>
        </p:spPr>
        <p:txBody>
          <a:bodyPr wrap="square" rtlCol="0">
            <a:spAutoFit/>
          </a:bodyPr>
          <a:lstStyle>
            <a:defPPr>
              <a:defRPr lang="es-CO"/>
            </a:defPPr>
            <a:lvl1pPr>
              <a:defRPr>
                <a:solidFill>
                  <a:schemeClr val="bg2"/>
                </a:solidFill>
              </a:defRPr>
            </a:lvl1pPr>
          </a:lstStyle>
          <a:p>
            <a:r>
              <a:rPr lang="es-CO" sz="2000" b="1" dirty="0" smtClean="0">
                <a:solidFill>
                  <a:schemeClr val="bg1">
                    <a:lumMod val="85000"/>
                  </a:schemeClr>
                </a:solidFill>
                <a:latin typeface="Yanone Kaffeesatz Light" pitchFamily="2" charset="0"/>
              </a:rPr>
              <a:t>info@paradisosolutions.com</a:t>
            </a:r>
            <a:endParaRPr lang="en-US" sz="2000" b="1" dirty="0">
              <a:solidFill>
                <a:schemeClr val="bg1">
                  <a:lumMod val="85000"/>
                </a:schemeClr>
              </a:solidFill>
              <a:latin typeface="Yanone Kaffeesatz Light" pitchFamily="2" charset="0"/>
            </a:endParaRPr>
          </a:p>
        </p:txBody>
      </p:sp>
    </p:spTree>
    <p:extLst>
      <p:ext uri="{BB962C8B-B14F-4D97-AF65-F5344CB8AC3E}">
        <p14:creationId xmlns:mc="http://schemas.openxmlformats.org/markup-compatibility/2006" xmlns:mv="urn:schemas-microsoft-com:mac:vml" xmlns:p14="http://schemas.microsoft.com/office/powerpoint/2010/main" xmlns="" val="1056701585"/>
      </p:ext>
    </p:extLst>
  </p:cSld>
  <p:clrMapOvr>
    <a:masterClrMapping/>
  </p:clrMapOvr>
  <p:transition spd="slow" advClick="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F6705D-766E-4B0F-9454-37CE31569C44}" type="datetimeFigureOut">
              <a:rPr lang="en-US" smtClean="0"/>
              <a:pPr/>
              <a:t>3/18/2013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04A3-3FFD-4A8C-91D0-37A6F7135C61}" type="slidenum">
              <a:rPr lang="en-US" smtClean="0"/>
              <a:pPr/>
              <a:t>‹#›</a:t>
            </a:fld>
            <a:endParaRPr lang="en-US"/>
          </a:p>
        </p:txBody>
      </p:sp>
      <p:pic>
        <p:nvPicPr>
          <p:cNvPr id="10" name="Picture 9" descr="Screen Clipping"/>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1112" y="-6176"/>
            <a:ext cx="9154738" cy="6851476"/>
          </a:xfrm>
          <a:prstGeom prst="rect">
            <a:avLst/>
          </a:prstGeom>
        </p:spPr>
      </p:pic>
      <p:pic>
        <p:nvPicPr>
          <p:cNvPr id="6" name="Picture 5"/>
          <p:cNvPicPr>
            <a:picLocks noChangeAspect="1"/>
          </p:cNvPicPr>
          <p:nvPr userDrawn="1"/>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0" y="0"/>
            <a:ext cx="9144000" cy="6858000"/>
          </a:xfrm>
          <a:prstGeom prst="rect">
            <a:avLst/>
          </a:prstGeom>
        </p:spPr>
      </p:pic>
      <p:sp>
        <p:nvSpPr>
          <p:cNvPr id="15" name="TextBox 14"/>
          <p:cNvSpPr txBox="1"/>
          <p:nvPr userDrawn="1"/>
        </p:nvSpPr>
        <p:spPr>
          <a:xfrm>
            <a:off x="3635896" y="6381328"/>
            <a:ext cx="3024336" cy="461665"/>
          </a:xfrm>
          <a:prstGeom prst="rect">
            <a:avLst/>
          </a:prstGeom>
          <a:noFill/>
        </p:spPr>
        <p:txBody>
          <a:bodyPr wrap="square" rtlCol="0">
            <a:spAutoFit/>
          </a:bodyPr>
          <a:lstStyle>
            <a:defPPr>
              <a:defRPr lang="es-CO"/>
            </a:defPPr>
            <a:lvl1pPr>
              <a:defRPr sz="2000" b="1">
                <a:solidFill>
                  <a:schemeClr val="bg1">
                    <a:lumMod val="85000"/>
                  </a:schemeClr>
                </a:solidFill>
                <a:latin typeface="Yanone Kaffeesatz Light" pitchFamily="2" charset="0"/>
              </a:defRPr>
            </a:lvl1pPr>
          </a:lstStyle>
          <a:p>
            <a:r>
              <a:rPr lang="es-CO" sz="2400" b="0" dirty="0">
                <a:latin typeface="+mn-lt"/>
              </a:rPr>
              <a:t>+1 800 </a:t>
            </a:r>
            <a:r>
              <a:rPr lang="es-CO" sz="2400" b="0" dirty="0" smtClean="0">
                <a:latin typeface="+mn-lt"/>
              </a:rPr>
              <a:t>513 </a:t>
            </a:r>
            <a:r>
              <a:rPr lang="es-CO" sz="2400" b="0" dirty="0">
                <a:latin typeface="+mn-lt"/>
              </a:rPr>
              <a:t>5902 </a:t>
            </a:r>
            <a:endParaRPr lang="en-US" sz="2400" b="0" dirty="0">
              <a:latin typeface="+mn-lt"/>
            </a:endParaRPr>
          </a:p>
        </p:txBody>
      </p:sp>
      <p:sp>
        <p:nvSpPr>
          <p:cNvPr id="16" name="TextBox 15"/>
          <p:cNvSpPr txBox="1"/>
          <p:nvPr userDrawn="1"/>
        </p:nvSpPr>
        <p:spPr>
          <a:xfrm>
            <a:off x="433447" y="6413266"/>
            <a:ext cx="3168352" cy="400110"/>
          </a:xfrm>
          <a:prstGeom prst="rect">
            <a:avLst/>
          </a:prstGeom>
          <a:noFill/>
        </p:spPr>
        <p:txBody>
          <a:bodyPr wrap="square" rtlCol="0">
            <a:spAutoFit/>
          </a:bodyPr>
          <a:lstStyle>
            <a:defPPr>
              <a:defRPr lang="es-CO"/>
            </a:defPPr>
            <a:lvl1pPr>
              <a:defRPr>
                <a:solidFill>
                  <a:schemeClr val="bg2"/>
                </a:solidFill>
              </a:defRPr>
            </a:lvl1pPr>
          </a:lstStyle>
          <a:p>
            <a:r>
              <a:rPr lang="es-CO" sz="2000" b="1" dirty="0" smtClean="0">
                <a:solidFill>
                  <a:schemeClr val="bg1">
                    <a:lumMod val="85000"/>
                  </a:schemeClr>
                </a:solidFill>
                <a:latin typeface="Yanone Kaffeesatz Light" pitchFamily="2" charset="0"/>
              </a:rPr>
              <a:t>info@paradisosolutions.com</a:t>
            </a:r>
            <a:endParaRPr lang="en-US" sz="2000" b="1" dirty="0">
              <a:solidFill>
                <a:schemeClr val="bg1">
                  <a:lumMod val="85000"/>
                </a:schemeClr>
              </a:solidFill>
              <a:latin typeface="Yanone Kaffeesatz Light" pitchFamily="2" charset="0"/>
            </a:endParaRPr>
          </a:p>
        </p:txBody>
      </p:sp>
    </p:spTree>
    <p:extLst>
      <p:ext uri="{BB962C8B-B14F-4D97-AF65-F5344CB8AC3E}">
        <p14:creationId xmlns:mc="http://schemas.openxmlformats.org/markup-compatibility/2006" xmlns:mv="urn:schemas-microsoft-com:mac:vml" xmlns:p14="http://schemas.microsoft.com/office/powerpoint/2010/main" xmlns="" val="1022472008"/>
      </p:ext>
    </p:extLst>
  </p:cSld>
  <p:clrMapOvr>
    <a:masterClrMapping/>
  </p:clrMapOvr>
  <p:transition spd="slow" advClick="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D:\Paradiso\Linked in\Slides\Untitled-2.jpg"/>
          <p:cNvPicPr>
            <a:picLocks noChangeAspect="1" noChangeArrowheads="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B04404A3-3FFD-4A8C-91D0-37A6F7135C61}" type="slidenum">
              <a:rPr lang="en-US" smtClean="0"/>
              <a:pPr/>
              <a:t>‹#›</a:t>
            </a:fld>
            <a:endParaRPr lang="en-US"/>
          </a:p>
        </p:txBody>
      </p:sp>
      <p:sp>
        <p:nvSpPr>
          <p:cNvPr id="8" name="TextBox 7"/>
          <p:cNvSpPr txBox="1"/>
          <p:nvPr userDrawn="1"/>
        </p:nvSpPr>
        <p:spPr>
          <a:xfrm>
            <a:off x="3635896" y="6381328"/>
            <a:ext cx="3024336" cy="461665"/>
          </a:xfrm>
          <a:prstGeom prst="rect">
            <a:avLst/>
          </a:prstGeom>
          <a:noFill/>
        </p:spPr>
        <p:txBody>
          <a:bodyPr wrap="square" rtlCol="0">
            <a:spAutoFit/>
          </a:bodyPr>
          <a:lstStyle>
            <a:defPPr>
              <a:defRPr lang="es-CO"/>
            </a:defPPr>
            <a:lvl1pPr>
              <a:defRPr sz="2000" b="1">
                <a:solidFill>
                  <a:schemeClr val="bg1">
                    <a:lumMod val="85000"/>
                  </a:schemeClr>
                </a:solidFill>
                <a:latin typeface="Yanone Kaffeesatz Light" pitchFamily="2" charset="0"/>
              </a:defRPr>
            </a:lvl1pPr>
          </a:lstStyle>
          <a:p>
            <a:r>
              <a:rPr lang="es-CO" sz="2400" b="0" dirty="0">
                <a:latin typeface="+mn-lt"/>
              </a:rPr>
              <a:t>+1 800 </a:t>
            </a:r>
            <a:r>
              <a:rPr lang="es-CO" sz="2400" b="0" dirty="0" smtClean="0">
                <a:latin typeface="+mn-lt"/>
              </a:rPr>
              <a:t>13 </a:t>
            </a:r>
            <a:r>
              <a:rPr lang="es-CO" sz="2400" b="0" dirty="0">
                <a:latin typeface="+mn-lt"/>
              </a:rPr>
              <a:t>5902 </a:t>
            </a:r>
            <a:endParaRPr lang="en-US" sz="2400" b="0" dirty="0">
              <a:latin typeface="+mn-lt"/>
            </a:endParaRPr>
          </a:p>
        </p:txBody>
      </p:sp>
      <p:sp>
        <p:nvSpPr>
          <p:cNvPr id="9" name="TextBox 8"/>
          <p:cNvSpPr txBox="1"/>
          <p:nvPr userDrawn="1"/>
        </p:nvSpPr>
        <p:spPr>
          <a:xfrm>
            <a:off x="433447" y="6413266"/>
            <a:ext cx="3168352" cy="400110"/>
          </a:xfrm>
          <a:prstGeom prst="rect">
            <a:avLst/>
          </a:prstGeom>
          <a:noFill/>
        </p:spPr>
        <p:txBody>
          <a:bodyPr wrap="square" rtlCol="0">
            <a:spAutoFit/>
          </a:bodyPr>
          <a:lstStyle>
            <a:defPPr>
              <a:defRPr lang="es-CO"/>
            </a:defPPr>
            <a:lvl1pPr>
              <a:defRPr>
                <a:solidFill>
                  <a:schemeClr val="bg2"/>
                </a:solidFill>
              </a:defRPr>
            </a:lvl1pPr>
          </a:lstStyle>
          <a:p>
            <a:r>
              <a:rPr lang="es-CO" sz="2000" b="1" dirty="0" smtClean="0">
                <a:solidFill>
                  <a:schemeClr val="bg1">
                    <a:lumMod val="85000"/>
                  </a:schemeClr>
                </a:solidFill>
                <a:latin typeface="Yanone Kaffeesatz Light" pitchFamily="2" charset="0"/>
              </a:rPr>
              <a:t>info@paradisosolutions.com</a:t>
            </a:r>
            <a:endParaRPr lang="en-US" sz="2000" b="1" dirty="0">
              <a:solidFill>
                <a:schemeClr val="bg1">
                  <a:lumMod val="85000"/>
                </a:schemeClr>
              </a:solidFill>
              <a:latin typeface="Yanone Kaffeesatz Light" pitchFamily="2" charset="0"/>
            </a:endParaRPr>
          </a:p>
        </p:txBody>
      </p:sp>
    </p:spTree>
    <p:extLst>
      <p:ext uri="{BB962C8B-B14F-4D97-AF65-F5344CB8AC3E}">
        <p14:creationId xmlns:mc="http://schemas.openxmlformats.org/markup-compatibility/2006" xmlns:mv="urn:schemas-microsoft-com:mac:vml" xmlns:p14="http://schemas.microsoft.com/office/powerpoint/2010/main" xmlns="" val="2528740717"/>
      </p:ext>
    </p:extLst>
  </p:cSld>
  <p:clrMapOvr>
    <a:masterClrMapping/>
  </p:clrMapOvr>
  <p:transition spd="slow" advClick="0">
    <p:wedg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aradiso\Linked in\Slides\Untitled-2.jp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This is where you add text, preferably in Calibri</a:t>
            </a:r>
          </a:p>
        </p:txBody>
      </p:sp>
      <p:sp>
        <p:nvSpPr>
          <p:cNvPr id="4" name="Date Placeholder 3"/>
          <p:cNvSpPr>
            <a:spLocks noGrp="1"/>
          </p:cNvSpPr>
          <p:nvPr>
            <p:ph type="dt" sz="half" idx="2"/>
          </p:nvPr>
        </p:nvSpPr>
        <p:spPr>
          <a:xfrm>
            <a:off x="3518520" y="6448251"/>
            <a:ext cx="2421632" cy="365125"/>
          </a:xfrm>
          <a:prstGeom prst="rect">
            <a:avLst/>
          </a:prstGeom>
        </p:spPr>
        <p:txBody>
          <a:bodyPr vert="horz" lIns="91440" tIns="45720" rIns="91440" bIns="45720" rtlCol="0" anchor="ctr"/>
          <a:lstStyle>
            <a:lvl1pPr>
              <a:defRPr lang="en-US" sz="2000" b="1" smtClean="0">
                <a:solidFill>
                  <a:schemeClr val="bg1">
                    <a:lumMod val="85000"/>
                  </a:schemeClr>
                </a:solidFill>
                <a:latin typeface="Microsoft PhagsPa" pitchFamily="34" charset="0"/>
              </a:defRPr>
            </a:lvl1pPr>
          </a:lstStyle>
          <a:p>
            <a:pPr algn="ctr"/>
            <a:r>
              <a:rPr lang="en-US" dirty="0" smtClean="0"/>
              <a:t>+1 800 513 5902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D3C97-6A54-4B0F-AC02-EBA93035A4CC}" type="slidenum">
              <a:rPr lang="en-US" smtClean="0"/>
              <a:pPr/>
              <a:t>‹#›</a:t>
            </a:fld>
            <a:endParaRPr lang="en-US"/>
          </a:p>
        </p:txBody>
      </p:sp>
      <p:sp>
        <p:nvSpPr>
          <p:cNvPr id="8" name="Date Placeholder 3"/>
          <p:cNvSpPr txBox="1">
            <a:spLocks/>
          </p:cNvSpPr>
          <p:nvPr/>
        </p:nvSpPr>
        <p:spPr>
          <a:xfrm>
            <a:off x="3518520" y="6448251"/>
            <a:ext cx="2421632" cy="365125"/>
          </a:xfrm>
          <a:prstGeom prst="rect">
            <a:avLst/>
          </a:prstGeom>
        </p:spPr>
        <p:txBody>
          <a:bodyPr vert="horz" lIns="91440" tIns="45720" rIns="91440" bIns="45720" rtlCol="0" anchor="ctr"/>
          <a:lstStyle>
            <a:defPPr>
              <a:defRPr lang="en-US"/>
            </a:defPPr>
            <a:lvl1pPr marL="0" algn="l" defTabSz="914400" rtl="0" eaLnBrk="1" latinLnBrk="0" hangingPunct="1">
              <a:defRPr lang="en-US" sz="2000" b="1" kern="1200" smtClean="0">
                <a:solidFill>
                  <a:schemeClr val="bg1">
                    <a:lumMod val="85000"/>
                  </a:schemeClr>
                </a:solidFill>
                <a:latin typeface="Microsoft PhagsP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+1 800 513 5902</a:t>
            </a:r>
            <a:endParaRPr lang="en-US" dirty="0"/>
          </a:p>
        </p:txBody>
      </p:sp>
      <p:sp>
        <p:nvSpPr>
          <p:cNvPr id="9" name="Footer Placeholder 4"/>
          <p:cNvSpPr>
            <a:spLocks noGrp="1"/>
          </p:cNvSpPr>
          <p:nvPr>
            <p:ph type="ftr" sz="quarter" idx="3"/>
          </p:nvPr>
        </p:nvSpPr>
        <p:spPr>
          <a:xfrm>
            <a:off x="176364" y="6393854"/>
            <a:ext cx="2895600" cy="365125"/>
          </a:xfrm>
          <a:prstGeom prst="rect">
            <a:avLst/>
          </a:prstGeom>
        </p:spPr>
        <p:txBody>
          <a:bodyPr vert="horz" lIns="91440" tIns="45720" rIns="91440" bIns="45720" rtlCol="0" anchor="ctr"/>
          <a:lstStyle>
            <a:lvl1pPr algn="ctr">
              <a:defRPr sz="1800" b="1">
                <a:solidFill>
                  <a:schemeClr val="bg1">
                    <a:lumMod val="85000"/>
                  </a:schemeClr>
                </a:solidFill>
                <a:latin typeface="Yanone Kaffeesatz Light" pitchFamily="2" charset="0"/>
              </a:defRPr>
            </a:lvl1pPr>
          </a:lstStyle>
          <a:p>
            <a:r>
              <a:rPr lang="es-CO" dirty="0" smtClean="0"/>
              <a:t>info@paradisosolutions.com</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4274320420"/>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advClick="0">
    <p:wedge/>
  </p:transition>
  <p:txStyles>
    <p:titleStyle>
      <a:lvl1pPr algn="l" defTabSz="914400" rtl="0" eaLnBrk="1" latinLnBrk="0" hangingPunct="1">
        <a:spcBef>
          <a:spcPct val="0"/>
        </a:spcBef>
        <a:buNone/>
        <a:defRPr sz="44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aradiso\Linked in\Slides\Untitled-2.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Contact Us!</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err="1" smtClean="0"/>
              <a:t>Linkedin</a:t>
            </a:r>
            <a:r>
              <a:rPr lang="en-US" dirty="0" smtClean="0"/>
              <a:t> info and all the rest</a:t>
            </a:r>
          </a:p>
        </p:txBody>
      </p:sp>
      <p:sp>
        <p:nvSpPr>
          <p:cNvPr id="4" name="Date Placeholder 3"/>
          <p:cNvSpPr>
            <a:spLocks noGrp="1"/>
          </p:cNvSpPr>
          <p:nvPr>
            <p:ph type="dt" sz="half" idx="2"/>
          </p:nvPr>
        </p:nvSpPr>
        <p:spPr>
          <a:xfrm>
            <a:off x="3518520" y="6448251"/>
            <a:ext cx="2421632" cy="365125"/>
          </a:xfrm>
          <a:prstGeom prst="rect">
            <a:avLst/>
          </a:prstGeom>
        </p:spPr>
        <p:txBody>
          <a:bodyPr vert="horz" lIns="91440" tIns="45720" rIns="91440" bIns="45720" rtlCol="0" anchor="ctr"/>
          <a:lstStyle>
            <a:lvl1pPr>
              <a:defRPr lang="en-US" sz="2000" b="1" smtClean="0">
                <a:solidFill>
                  <a:schemeClr val="bg1">
                    <a:lumMod val="85000"/>
                  </a:schemeClr>
                </a:solidFill>
                <a:latin typeface="Microsoft PhagsPa" pitchFamily="34" charset="0"/>
              </a:defRPr>
            </a:lvl1pPr>
          </a:lstStyle>
          <a:p>
            <a:pPr algn="ctr"/>
            <a:r>
              <a:rPr lang="en-US" smtClean="0"/>
              <a:t>+1 800 513 5902</a:t>
            </a:r>
            <a:endParaRPr lang="en-US" dirty="0"/>
          </a:p>
        </p:txBody>
      </p:sp>
      <p:sp>
        <p:nvSpPr>
          <p:cNvPr id="5" name="Footer Placeholder 4"/>
          <p:cNvSpPr>
            <a:spLocks noGrp="1"/>
          </p:cNvSpPr>
          <p:nvPr>
            <p:ph type="ftr" sz="quarter" idx="3"/>
          </p:nvPr>
        </p:nvSpPr>
        <p:spPr>
          <a:xfrm>
            <a:off x="176364" y="6393854"/>
            <a:ext cx="2895600" cy="365125"/>
          </a:xfrm>
          <a:prstGeom prst="rect">
            <a:avLst/>
          </a:prstGeom>
        </p:spPr>
        <p:txBody>
          <a:bodyPr vert="horz" lIns="91440" tIns="45720" rIns="91440" bIns="45720" rtlCol="0" anchor="ctr"/>
          <a:lstStyle>
            <a:lvl1pPr algn="ctr">
              <a:defRPr sz="1800" b="1">
                <a:solidFill>
                  <a:schemeClr val="bg1">
                    <a:lumMod val="85000"/>
                  </a:schemeClr>
                </a:solidFill>
                <a:latin typeface="Yanone Kaffeesatz Light" pitchFamily="2" charset="0"/>
              </a:defRPr>
            </a:lvl1pPr>
          </a:lstStyle>
          <a:p>
            <a:r>
              <a:rPr lang="es-CO" dirty="0" smtClean="0"/>
              <a:t>info@paradisosolutions.com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D3C97-6A54-4B0F-AC02-EBA93035A4C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3841410229"/>
      </p:ext>
    </p:extLst>
  </p:cSld>
  <p:clrMap bg1="lt1" tx1="dk1" bg2="lt2" tx2="dk2" accent1="accent1" accent2="accent2" accent3="accent3" accent4="accent4" accent5="accent5" accent6="accent6" hlink="hlink" folHlink="folHlink"/>
  <p:sldLayoutIdLst>
    <p:sldLayoutId id="2147483652" r:id="rId1"/>
  </p:sldLayoutIdLst>
  <p:transition spd="slow" advClick="0">
    <p:wedge/>
  </p:transition>
  <p:txStyles>
    <p:titleStyle>
      <a:lvl1pPr algn="l" defTabSz="914400" rtl="0" eaLnBrk="1" latinLnBrk="0" hangingPunct="1">
        <a:spcBef>
          <a:spcPct val="0"/>
        </a:spcBef>
        <a:buNone/>
        <a:defRPr sz="44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6.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paradisosolutions.com/home/" TargetMode="External"/><Relationship Id="rId5" Type="http://schemas.openxmlformats.org/officeDocument/2006/relationships/image" Target="../media/image33.png"/><Relationship Id="rId4" Type="http://schemas.openxmlformats.org/officeDocument/2006/relationships/hyperlink" Target="http://www.linkedin.com/company/paradiso-solutions" TargetMode="External"/><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gif"/><Relationship Id="rId3" Type="http://schemas.openxmlformats.org/officeDocument/2006/relationships/image" Target="../media/image6.jpeg"/><Relationship Id="rId7" Type="http://schemas.openxmlformats.org/officeDocument/2006/relationships/image" Target="../media/image10.gif"/><Relationship Id="rId12"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gif"/><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2276872"/>
            <a:ext cx="6858000" cy="3908762"/>
          </a:xfrm>
          <a:prstGeom prst="rect">
            <a:avLst/>
          </a:prstGeom>
          <a:noFill/>
        </p:spPr>
        <p:txBody>
          <a:bodyPr wrap="square" rtlCol="0">
            <a:spAutoFit/>
          </a:bodyPr>
          <a:lstStyle/>
          <a:p>
            <a:pPr algn="ctr"/>
            <a:r>
              <a:rPr lang="en-US" sz="4000" b="1" dirty="0" err="1" smtClean="0">
                <a:solidFill>
                  <a:srgbClr val="00B050"/>
                </a:solidFill>
              </a:rPr>
              <a:t>Salesforce</a:t>
            </a:r>
            <a:r>
              <a:rPr lang="en-US" sz="4000" b="1" dirty="0" smtClean="0">
                <a:solidFill>
                  <a:srgbClr val="00B050"/>
                </a:solidFill>
              </a:rPr>
              <a:t> – </a:t>
            </a:r>
            <a:r>
              <a:rPr lang="es-CO" sz="4000" b="1" dirty="0" err="1" smtClean="0">
                <a:solidFill>
                  <a:srgbClr val="00B050"/>
                </a:solidFill>
              </a:rPr>
              <a:t>Moodle</a:t>
            </a:r>
            <a:r>
              <a:rPr lang="es-CO" sz="4000" b="1" dirty="0" smtClean="0">
                <a:solidFill>
                  <a:srgbClr val="00B050"/>
                </a:solidFill>
              </a:rPr>
              <a:t>  </a:t>
            </a:r>
            <a:r>
              <a:rPr lang="en-US" sz="4000" b="1" dirty="0" smtClean="0">
                <a:solidFill>
                  <a:srgbClr val="00B050"/>
                </a:solidFill>
              </a:rPr>
              <a:t>Integration</a:t>
            </a:r>
          </a:p>
          <a:p>
            <a:pPr algn="ctr"/>
            <a:endParaRPr lang="es-CO" sz="4000" b="1" dirty="0" smtClean="0">
              <a:solidFill>
                <a:srgbClr val="00B050"/>
              </a:solidFill>
            </a:endParaRPr>
          </a:p>
          <a:p>
            <a:pPr algn="ctr"/>
            <a:endParaRPr lang="es-CO" sz="4000" b="1" dirty="0" smtClean="0">
              <a:solidFill>
                <a:srgbClr val="00B050"/>
              </a:solidFill>
            </a:endParaRPr>
          </a:p>
          <a:p>
            <a:pPr algn="ctr"/>
            <a:endParaRPr lang="es-CO" sz="6000" b="1" dirty="0" smtClean="0"/>
          </a:p>
          <a:p>
            <a:pPr algn="ctr"/>
            <a:endParaRPr lang="en-US" sz="2800" b="1" dirty="0"/>
          </a:p>
        </p:txBody>
      </p:sp>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35495" y="-18790"/>
            <a:ext cx="3682043" cy="2151646"/>
          </a:xfrm>
          <a:prstGeom prst="rect">
            <a:avLst/>
          </a:prstGeom>
        </p:spPr>
      </p:pic>
      <p:pic>
        <p:nvPicPr>
          <p:cNvPr id="4" name="Picture 2" descr="C:\Users\USER\Desktop\sales-force.jp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143108" y="3786190"/>
            <a:ext cx="4696110" cy="173817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3108865395"/>
      </p:ext>
    </p:extLst>
  </p:cSld>
  <p:clrMapOvr>
    <a:masterClrMapping/>
  </p:clrMapOvr>
  <p:transition spd="slow" advClick="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60648"/>
            <a:ext cx="6934200" cy="1077218"/>
          </a:xfrm>
          <a:prstGeom prst="rect">
            <a:avLst/>
          </a:prstGeom>
          <a:noFill/>
        </p:spPr>
        <p:txBody>
          <a:bodyPr wrap="square" rtlCol="0">
            <a:spAutoFit/>
          </a:bodyPr>
          <a:lstStyle/>
          <a:p>
            <a:r>
              <a:rPr lang="en-US" sz="3200" b="1" dirty="0" smtClean="0"/>
              <a:t>User data in </a:t>
            </a:r>
            <a:r>
              <a:rPr lang="en-US" sz="3200" b="1" dirty="0" smtClean="0"/>
              <a:t>Accounts S</a:t>
            </a:r>
            <a:r>
              <a:rPr lang="en-US" sz="3200" b="1" dirty="0" smtClean="0"/>
              <a:t>ync</a:t>
            </a:r>
            <a:endParaRPr lang="es-CO" sz="3200" b="1" dirty="0" smtClean="0">
              <a:solidFill>
                <a:schemeClr val="bg1"/>
              </a:solidFill>
            </a:endParaRPr>
          </a:p>
          <a:p>
            <a:endParaRPr lang="en-US" sz="3200" b="1" dirty="0">
              <a:solidFill>
                <a:schemeClr val="bg1"/>
              </a:solidFill>
            </a:endParaRPr>
          </a:p>
        </p:txBody>
      </p:sp>
      <p:sp>
        <p:nvSpPr>
          <p:cNvPr id="5" name="Content Placeholder 5"/>
          <p:cNvSpPr txBox="1">
            <a:spLocks/>
          </p:cNvSpPr>
          <p:nvPr/>
        </p:nvSpPr>
        <p:spPr>
          <a:xfrm>
            <a:off x="533400" y="1905000"/>
            <a:ext cx="7848600" cy="3352799"/>
          </a:xfrm>
          <a:prstGeom prst="rect">
            <a:avLst/>
          </a:prstGeom>
        </p:spPr>
        <p:txBody>
          <a:bodyPr/>
          <a:lstStyle/>
          <a:p>
            <a:r>
              <a:rPr lang="en-US" sz="2400" dirty="0"/>
              <a:t/>
            </a:r>
            <a:br>
              <a:rPr lang="en-US" sz="2400" dirty="0"/>
            </a:b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4" descr="Moodle"/>
          <p:cNvPicPr>
            <a:picLocks noChangeAspect="1" noChangeArrowheads="1"/>
          </p:cNvPicPr>
          <p:nvPr/>
        </p:nvPicPr>
        <p:blipFill>
          <a:blip r:embed="rId3"/>
          <a:srcRect/>
          <a:stretch>
            <a:fillRect/>
          </a:stretch>
        </p:blipFill>
        <p:spPr bwMode="auto">
          <a:xfrm>
            <a:off x="357158" y="4357694"/>
            <a:ext cx="952500" cy="952500"/>
          </a:xfrm>
          <a:prstGeom prst="rect">
            <a:avLst/>
          </a:prstGeom>
          <a:noFill/>
        </p:spPr>
      </p:pic>
      <p:pic>
        <p:nvPicPr>
          <p:cNvPr id="10" name="Picture 2" descr="C:\Users\USER\Desktop\Zeki Projects\Salesforce accounts.jpg"/>
          <p:cNvPicPr>
            <a:picLocks noChangeAspect="1" noChangeArrowheads="1"/>
          </p:cNvPicPr>
          <p:nvPr/>
        </p:nvPicPr>
        <p:blipFill>
          <a:blip r:embed="rId4">
            <a:lum bright="-34000" contrast="46000"/>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500166" y="785794"/>
            <a:ext cx="6219735" cy="5405659"/>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9" name="Right Arrow 8"/>
          <p:cNvSpPr/>
          <p:nvPr/>
        </p:nvSpPr>
        <p:spPr>
          <a:xfrm>
            <a:off x="1357290" y="4714884"/>
            <a:ext cx="114300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 val="4291421660"/>
      </p:ext>
    </p:extLst>
  </p:cSld>
  <p:clrMapOvr>
    <a:masterClrMapping/>
  </p:clrMapOvr>
  <p:transition spd="slow" advClick="0">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60648"/>
            <a:ext cx="6934200" cy="1077218"/>
          </a:xfrm>
          <a:prstGeom prst="rect">
            <a:avLst/>
          </a:prstGeom>
          <a:noFill/>
        </p:spPr>
        <p:txBody>
          <a:bodyPr wrap="square" rtlCol="0">
            <a:spAutoFit/>
          </a:bodyPr>
          <a:lstStyle/>
          <a:p>
            <a:r>
              <a:rPr lang="en-US" sz="3200" b="1" dirty="0" smtClean="0"/>
              <a:t>Course </a:t>
            </a:r>
            <a:r>
              <a:rPr lang="en-US" sz="3200" b="1" dirty="0" smtClean="0"/>
              <a:t>data Sync with Contacts</a:t>
            </a:r>
            <a:endParaRPr lang="es-CO" sz="3200" b="1" dirty="0" smtClean="0">
              <a:solidFill>
                <a:schemeClr val="bg1"/>
              </a:solidFill>
            </a:endParaRPr>
          </a:p>
          <a:p>
            <a:endParaRPr lang="en-US" sz="3200" b="1" dirty="0">
              <a:solidFill>
                <a:schemeClr val="bg1"/>
              </a:solidFill>
            </a:endParaRPr>
          </a:p>
        </p:txBody>
      </p:sp>
      <p:sp>
        <p:nvSpPr>
          <p:cNvPr id="5" name="Content Placeholder 5"/>
          <p:cNvSpPr txBox="1">
            <a:spLocks/>
          </p:cNvSpPr>
          <p:nvPr/>
        </p:nvSpPr>
        <p:spPr>
          <a:xfrm>
            <a:off x="533400" y="1905000"/>
            <a:ext cx="7848600" cy="3352799"/>
          </a:xfrm>
          <a:prstGeom prst="rect">
            <a:avLst/>
          </a:prstGeom>
        </p:spPr>
        <p:txBody>
          <a:bodyPr/>
          <a:lstStyle/>
          <a:p>
            <a:r>
              <a:rPr lang="en-US" sz="2400" dirty="0"/>
              <a:t/>
            </a:r>
            <a:br>
              <a:rPr lang="en-US" sz="2400" dirty="0"/>
            </a:b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descr="C:\Users\Sach\Pictures\Picture3.jpg"/>
          <p:cNvPicPr>
            <a:picLocks noChangeAspect="1" noChangeArrowheads="1"/>
          </p:cNvPicPr>
          <p:nvPr/>
        </p:nvPicPr>
        <p:blipFill>
          <a:blip r:embed="rId3"/>
          <a:srcRect/>
          <a:stretch>
            <a:fillRect/>
          </a:stretch>
        </p:blipFill>
        <p:spPr bwMode="auto">
          <a:xfrm>
            <a:off x="1714480" y="785794"/>
            <a:ext cx="6434542" cy="5510618"/>
          </a:xfrm>
          <a:prstGeom prst="rect">
            <a:avLst/>
          </a:prstGeom>
          <a:noFill/>
        </p:spPr>
      </p:pic>
      <p:sp>
        <p:nvSpPr>
          <p:cNvPr id="8" name="Right Arrow 7"/>
          <p:cNvSpPr/>
          <p:nvPr/>
        </p:nvSpPr>
        <p:spPr>
          <a:xfrm>
            <a:off x="1571604" y="4572008"/>
            <a:ext cx="114300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Moodle"/>
          <p:cNvPicPr>
            <a:picLocks noChangeAspect="1" noChangeArrowheads="1"/>
          </p:cNvPicPr>
          <p:nvPr/>
        </p:nvPicPr>
        <p:blipFill>
          <a:blip r:embed="rId4"/>
          <a:srcRect/>
          <a:stretch>
            <a:fillRect/>
          </a:stretch>
        </p:blipFill>
        <p:spPr bwMode="auto">
          <a:xfrm>
            <a:off x="500034" y="4286256"/>
            <a:ext cx="952500" cy="952500"/>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4291421660"/>
      </p:ext>
    </p:extLst>
  </p:cSld>
  <p:clrMapOvr>
    <a:masterClrMapping/>
  </p:clrMapOvr>
  <p:transition spd="slow" advClick="0">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60648"/>
            <a:ext cx="6934200" cy="1569660"/>
          </a:xfrm>
          <a:prstGeom prst="rect">
            <a:avLst/>
          </a:prstGeom>
          <a:noFill/>
        </p:spPr>
        <p:txBody>
          <a:bodyPr wrap="square" rtlCol="0">
            <a:spAutoFit/>
          </a:bodyPr>
          <a:lstStyle/>
          <a:p>
            <a:r>
              <a:rPr lang="es-CO" sz="3200" b="1" dirty="0" smtClean="0">
                <a:solidFill>
                  <a:schemeClr val="bg1"/>
                </a:solidFill>
              </a:rPr>
              <a:t>Use </a:t>
            </a:r>
            <a:r>
              <a:rPr lang="es-CO" sz="3200" b="1" dirty="0" smtClean="0">
                <a:solidFill>
                  <a:schemeClr val="bg1"/>
                </a:solidFill>
              </a:rPr>
              <a:t>Case- </a:t>
            </a:r>
            <a:r>
              <a:rPr lang="es-CO" sz="3200" b="1" dirty="0" smtClean="0">
                <a:solidFill>
                  <a:schemeClr val="bg1"/>
                </a:solidFill>
              </a:rPr>
              <a:t>Rule </a:t>
            </a:r>
            <a:r>
              <a:rPr lang="es-CO" sz="3200" b="1" dirty="0" err="1" smtClean="0">
                <a:solidFill>
                  <a:schemeClr val="bg1"/>
                </a:solidFill>
              </a:rPr>
              <a:t>based</a:t>
            </a:r>
            <a:r>
              <a:rPr lang="es-CO" sz="3200" b="1" dirty="0" smtClean="0">
                <a:solidFill>
                  <a:schemeClr val="bg1"/>
                </a:solidFill>
              </a:rPr>
              <a:t> </a:t>
            </a:r>
            <a:r>
              <a:rPr lang="es-CO" sz="3200" b="1" dirty="0" err="1" smtClean="0">
                <a:solidFill>
                  <a:schemeClr val="bg1"/>
                </a:solidFill>
              </a:rPr>
              <a:t>Course</a:t>
            </a:r>
            <a:r>
              <a:rPr lang="es-CO" sz="3200" b="1" dirty="0" smtClean="0">
                <a:solidFill>
                  <a:schemeClr val="bg1"/>
                </a:solidFill>
              </a:rPr>
              <a:t> </a:t>
            </a:r>
            <a:r>
              <a:rPr lang="es-CO" sz="3200" b="1" dirty="0" err="1" smtClean="0">
                <a:solidFill>
                  <a:schemeClr val="bg1"/>
                </a:solidFill>
              </a:rPr>
              <a:t>Assignment</a:t>
            </a:r>
            <a:endParaRPr lang="es-CO" sz="3200" b="1" dirty="0">
              <a:solidFill>
                <a:schemeClr val="bg1"/>
              </a:solidFill>
            </a:endParaRPr>
          </a:p>
          <a:p>
            <a:endParaRPr lang="en-US" sz="3200" b="1" dirty="0">
              <a:solidFill>
                <a:schemeClr val="bg1"/>
              </a:solidFill>
            </a:endParaRPr>
          </a:p>
        </p:txBody>
      </p:sp>
      <p:sp>
        <p:nvSpPr>
          <p:cNvPr id="5" name="Content Placeholder 5"/>
          <p:cNvSpPr txBox="1">
            <a:spLocks/>
          </p:cNvSpPr>
          <p:nvPr/>
        </p:nvSpPr>
        <p:spPr>
          <a:xfrm>
            <a:off x="533400" y="1905000"/>
            <a:ext cx="7848600" cy="3352799"/>
          </a:xfrm>
          <a:prstGeom prst="rect">
            <a:avLst/>
          </a:prstGeom>
        </p:spPr>
        <p:txBody>
          <a:bodyPr/>
          <a:lstStyle/>
          <a:p>
            <a:r>
              <a:rPr lang="en-US" sz="2400" dirty="0"/>
              <a:t/>
            </a:r>
            <a:br>
              <a:rPr lang="en-US" sz="2400" dirty="0"/>
            </a:b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Rectangle 1"/>
          <p:cNvSpPr/>
          <p:nvPr/>
        </p:nvSpPr>
        <p:spPr>
          <a:xfrm>
            <a:off x="467544" y="1556792"/>
            <a:ext cx="5890406" cy="3693319"/>
          </a:xfrm>
          <a:prstGeom prst="rect">
            <a:avLst/>
          </a:prstGeom>
        </p:spPr>
        <p:txBody>
          <a:bodyPr wrap="square">
            <a:spAutoFit/>
          </a:bodyPr>
          <a:lstStyle/>
          <a:p>
            <a:pPr marL="285750" indent="-285750"/>
            <a:r>
              <a:rPr lang="en-US" b="1" dirty="0" smtClean="0"/>
              <a:t>Rules </a:t>
            </a:r>
            <a:r>
              <a:rPr lang="en-US" b="1" dirty="0"/>
              <a:t>Based Course Assignment:</a:t>
            </a:r>
            <a:r>
              <a:rPr lang="en-US" dirty="0"/>
              <a:t>  In this use case, depending on the role of the </a:t>
            </a:r>
            <a:r>
              <a:rPr lang="en-US" dirty="0" err="1"/>
              <a:t>Salesforce</a:t>
            </a:r>
            <a:r>
              <a:rPr lang="en-US" dirty="0"/>
              <a:t> user (such as partner, customer, reseller) they get assigned appropriate courses automatically in Moodle. For example partner gets courses A, B, C and reseller user gets course E, F, G. This is all done automatically based on user role</a:t>
            </a:r>
            <a:r>
              <a:rPr lang="en-US" dirty="0" smtClean="0"/>
              <a:t>.</a:t>
            </a:r>
          </a:p>
          <a:p>
            <a:pPr marL="285750" indent="-285750">
              <a:buFont typeface="Arial" pitchFamily="34" charset="0"/>
              <a:buChar char="•"/>
            </a:pPr>
            <a:endParaRPr lang="es-CO" dirty="0" smtClean="0"/>
          </a:p>
          <a:p>
            <a:pPr marL="285750" indent="-285750">
              <a:buFont typeface="Arial" pitchFamily="34" charset="0"/>
              <a:buChar char="•"/>
            </a:pPr>
            <a:r>
              <a:rPr lang="es-CO" b="1" dirty="0" err="1" smtClean="0">
                <a:solidFill>
                  <a:schemeClr val="tx2">
                    <a:lumMod val="60000"/>
                    <a:lumOff val="40000"/>
                  </a:schemeClr>
                </a:solidFill>
              </a:rPr>
              <a:t>One</a:t>
            </a:r>
            <a:r>
              <a:rPr lang="es-CO" b="1" dirty="0" smtClean="0">
                <a:solidFill>
                  <a:schemeClr val="tx2">
                    <a:lumMod val="60000"/>
                    <a:lumOff val="40000"/>
                  </a:schemeClr>
                </a:solidFill>
              </a:rPr>
              <a:t> LMS </a:t>
            </a:r>
            <a:r>
              <a:rPr lang="es-CO" b="1" dirty="0" err="1" smtClean="0">
                <a:solidFill>
                  <a:schemeClr val="tx2">
                    <a:lumMod val="60000"/>
                    <a:lumOff val="40000"/>
                  </a:schemeClr>
                </a:solidFill>
              </a:rPr>
              <a:t>Many</a:t>
            </a:r>
            <a:r>
              <a:rPr lang="es-CO" b="1" dirty="0" smtClean="0">
                <a:solidFill>
                  <a:schemeClr val="tx2">
                    <a:lumMod val="60000"/>
                    <a:lumOff val="40000"/>
                  </a:schemeClr>
                </a:solidFill>
              </a:rPr>
              <a:t> Roles</a:t>
            </a:r>
          </a:p>
          <a:p>
            <a:pPr marL="742950" lvl="1" indent="-285750">
              <a:buFont typeface="Wingdings" pitchFamily="2" charset="2"/>
              <a:buChar char="ü"/>
            </a:pPr>
            <a:r>
              <a:rPr lang="es-CO" dirty="0" err="1" smtClean="0"/>
              <a:t>Partners</a:t>
            </a:r>
            <a:endParaRPr lang="es-CO" dirty="0" smtClean="0"/>
          </a:p>
          <a:p>
            <a:pPr marL="742950" lvl="1" indent="-285750">
              <a:buFont typeface="Wingdings" pitchFamily="2" charset="2"/>
              <a:buChar char="ü"/>
            </a:pPr>
            <a:r>
              <a:rPr lang="es-CO" dirty="0" err="1" smtClean="0"/>
              <a:t>Customers</a:t>
            </a:r>
            <a:endParaRPr lang="es-CO" dirty="0" smtClean="0"/>
          </a:p>
          <a:p>
            <a:pPr marL="742950" lvl="1" indent="-285750">
              <a:buFont typeface="Wingdings" pitchFamily="2" charset="2"/>
              <a:buChar char="ü"/>
            </a:pPr>
            <a:r>
              <a:rPr lang="es-CO" dirty="0" err="1" smtClean="0"/>
              <a:t>Employees</a:t>
            </a:r>
            <a:endParaRPr lang="es-CO" dirty="0" smtClean="0"/>
          </a:p>
          <a:p>
            <a:pPr marL="742950" lvl="1" indent="-285750">
              <a:buFont typeface="Wingdings" pitchFamily="2" charset="2"/>
              <a:buChar char="ü"/>
            </a:pPr>
            <a:r>
              <a:rPr lang="es-CO" dirty="0" err="1" smtClean="0"/>
              <a:t>Contractors</a:t>
            </a:r>
            <a:endParaRPr lang="es-CO" dirty="0" smtClean="0"/>
          </a:p>
          <a:p>
            <a:pPr marL="742950" lvl="1" indent="-285750">
              <a:buFont typeface="Wingdings" pitchFamily="2" charset="2"/>
              <a:buChar char="ü"/>
            </a:pPr>
            <a:r>
              <a:rPr lang="es-CO" dirty="0" err="1" smtClean="0"/>
              <a:t>Vendors</a:t>
            </a:r>
            <a:endParaRPr lang="en-US" dirty="0"/>
          </a:p>
        </p:txBody>
      </p:sp>
      <p:grpSp>
        <p:nvGrpSpPr>
          <p:cNvPr id="17" name="Group 16"/>
          <p:cNvGrpSpPr/>
          <p:nvPr/>
        </p:nvGrpSpPr>
        <p:grpSpPr>
          <a:xfrm>
            <a:off x="6572264" y="1285860"/>
            <a:ext cx="2286000" cy="2286000"/>
            <a:chOff x="6572264" y="1428736"/>
            <a:chExt cx="2286000" cy="2286000"/>
          </a:xfrm>
        </p:grpSpPr>
        <p:pic>
          <p:nvPicPr>
            <p:cNvPr id="18442" name="Picture 10" descr="C:\Users\Sach\AppData\Local\Microsoft\Windows\Temporary Internet Files\Content.IE5\MP5B2ME9\MC900434726[1].png"/>
            <p:cNvPicPr>
              <a:picLocks noChangeAspect="1" noChangeArrowheads="1"/>
            </p:cNvPicPr>
            <p:nvPr/>
          </p:nvPicPr>
          <p:blipFill>
            <a:blip r:embed="rId3"/>
            <a:srcRect/>
            <a:stretch>
              <a:fillRect/>
            </a:stretch>
          </p:blipFill>
          <p:spPr bwMode="auto">
            <a:xfrm>
              <a:off x="6572264" y="1428736"/>
              <a:ext cx="2286000" cy="2286000"/>
            </a:xfrm>
            <a:prstGeom prst="rect">
              <a:avLst/>
            </a:prstGeom>
            <a:noFill/>
          </p:spPr>
        </p:pic>
        <p:sp>
          <p:nvSpPr>
            <p:cNvPr id="15" name="TextBox 14"/>
            <p:cNvSpPr txBox="1"/>
            <p:nvPr/>
          </p:nvSpPr>
          <p:spPr>
            <a:xfrm>
              <a:off x="6929454" y="2285992"/>
              <a:ext cx="1643074" cy="707886"/>
            </a:xfrm>
            <a:prstGeom prst="rect">
              <a:avLst/>
            </a:prstGeom>
            <a:noFill/>
          </p:spPr>
          <p:txBody>
            <a:bodyPr wrap="square" rtlCol="0">
              <a:spAutoFit/>
            </a:bodyPr>
            <a:lstStyle/>
            <a:p>
              <a:pPr algn="ctr"/>
              <a:r>
                <a:rPr lang="es-CO" sz="2000" b="1" dirty="0" smtClean="0">
                  <a:solidFill>
                    <a:schemeClr val="tx2">
                      <a:lumMod val="60000"/>
                      <a:lumOff val="40000"/>
                    </a:schemeClr>
                  </a:solidFill>
                </a:rPr>
                <a:t>LMS PLATFORM</a:t>
              </a:r>
              <a:endParaRPr lang="en-US" sz="2000" b="1" dirty="0">
                <a:solidFill>
                  <a:schemeClr val="tx2">
                    <a:lumMod val="60000"/>
                    <a:lumOff val="40000"/>
                  </a:schemeClr>
                </a:solidFill>
              </a:endParaRPr>
            </a:p>
          </p:txBody>
        </p:sp>
      </p:grpSp>
      <p:grpSp>
        <p:nvGrpSpPr>
          <p:cNvPr id="20" name="Group 19"/>
          <p:cNvGrpSpPr/>
          <p:nvPr/>
        </p:nvGrpSpPr>
        <p:grpSpPr>
          <a:xfrm>
            <a:off x="4572000" y="3000372"/>
            <a:ext cx="4288463" cy="2701656"/>
            <a:chOff x="4572000" y="3000372"/>
            <a:chExt cx="4288463" cy="2701656"/>
          </a:xfrm>
        </p:grpSpPr>
        <p:pic>
          <p:nvPicPr>
            <p:cNvPr id="18441" name="Picture 9" descr="C:\Users\Sach\AppData\Local\Microsoft\Windows\Temporary Internet Files\Content.IE5\MX7RDUUI\MP900411828[1].jpg"/>
            <p:cNvPicPr>
              <a:picLocks noChangeAspect="1" noChangeArrowheads="1"/>
            </p:cNvPicPr>
            <p:nvPr/>
          </p:nvPicPr>
          <p:blipFill>
            <a:blip r:embed="rId4" cstate="print"/>
            <a:srcRect/>
            <a:stretch>
              <a:fillRect/>
            </a:stretch>
          </p:blipFill>
          <p:spPr bwMode="auto">
            <a:xfrm>
              <a:off x="6357950" y="3571876"/>
              <a:ext cx="2502513" cy="2130152"/>
            </a:xfrm>
            <a:prstGeom prst="rect">
              <a:avLst/>
            </a:prstGeom>
            <a:noFill/>
          </p:spPr>
        </p:pic>
        <p:sp>
          <p:nvSpPr>
            <p:cNvPr id="16" name="Oval Callout 15"/>
            <p:cNvSpPr/>
            <p:nvPr/>
          </p:nvSpPr>
          <p:spPr>
            <a:xfrm>
              <a:off x="4572000" y="3571876"/>
              <a:ext cx="1571636" cy="714380"/>
            </a:xfrm>
            <a:prstGeom prst="wedgeEllipseCallout">
              <a:avLst>
                <a:gd name="adj1" fmla="val 72368"/>
                <a:gd name="adj2" fmla="val 44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smtClean="0"/>
                <a:t>Customer</a:t>
              </a:r>
              <a:endParaRPr lang="en-US" dirty="0"/>
            </a:p>
          </p:txBody>
        </p:sp>
        <p:sp>
          <p:nvSpPr>
            <p:cNvPr id="18" name="Oval Callout 17"/>
            <p:cNvSpPr/>
            <p:nvPr/>
          </p:nvSpPr>
          <p:spPr>
            <a:xfrm>
              <a:off x="5643570" y="3000372"/>
              <a:ext cx="1571636" cy="714380"/>
            </a:xfrm>
            <a:prstGeom prst="wedgeEllipseCallout">
              <a:avLst>
                <a:gd name="adj1" fmla="val 72368"/>
                <a:gd name="adj2" fmla="val 443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smtClean="0"/>
                <a:t>Partner</a:t>
              </a:r>
              <a:endParaRPr lang="en-US" dirty="0"/>
            </a:p>
          </p:txBody>
        </p:sp>
        <p:sp>
          <p:nvSpPr>
            <p:cNvPr id="19" name="Oval Callout 18"/>
            <p:cNvSpPr/>
            <p:nvPr/>
          </p:nvSpPr>
          <p:spPr>
            <a:xfrm>
              <a:off x="4714876" y="4429132"/>
              <a:ext cx="1571636" cy="714380"/>
            </a:xfrm>
            <a:prstGeom prst="wedgeEllipseCallout">
              <a:avLst>
                <a:gd name="adj1" fmla="val 114065"/>
                <a:gd name="adj2" fmla="val -3563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smtClean="0"/>
                <a:t>Employee</a:t>
              </a:r>
              <a:endParaRPr lang="en-US" dirty="0"/>
            </a:p>
          </p:txBody>
        </p:sp>
      </p:grpSp>
    </p:spTree>
    <p:extLst>
      <p:ext uri="{BB962C8B-B14F-4D97-AF65-F5344CB8AC3E}">
        <p14:creationId xmlns:mc="http://schemas.openxmlformats.org/markup-compatibility/2006" xmlns:mv="urn:schemas-microsoft-com:mac:vml" xmlns:p14="http://schemas.microsoft.com/office/powerpoint/2010/main" xmlns="" val="3450830237"/>
      </p:ext>
    </p:extLst>
  </p:cSld>
  <p:clrMapOvr>
    <a:masterClrMapping/>
  </p:clrMapOvr>
  <p:transition spd="slow" advClick="0">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60648"/>
            <a:ext cx="6934200" cy="1077218"/>
          </a:xfrm>
          <a:prstGeom prst="rect">
            <a:avLst/>
          </a:prstGeom>
          <a:noFill/>
        </p:spPr>
        <p:txBody>
          <a:bodyPr wrap="square" rtlCol="0">
            <a:spAutoFit/>
          </a:bodyPr>
          <a:lstStyle/>
          <a:p>
            <a:r>
              <a:rPr lang="es-CO" sz="3200" b="1" dirty="0" smtClean="0">
                <a:solidFill>
                  <a:schemeClr val="bg1"/>
                </a:solidFill>
              </a:rPr>
              <a:t>Use Case: </a:t>
            </a:r>
            <a:r>
              <a:rPr lang="es-CO" sz="3200" b="1" dirty="0" err="1" smtClean="0">
                <a:solidFill>
                  <a:schemeClr val="bg1"/>
                </a:solidFill>
              </a:rPr>
              <a:t>Certificate</a:t>
            </a:r>
            <a:r>
              <a:rPr lang="es-CO" sz="3200" b="1" dirty="0" smtClean="0">
                <a:solidFill>
                  <a:schemeClr val="bg1"/>
                </a:solidFill>
              </a:rPr>
              <a:t>/</a:t>
            </a:r>
            <a:r>
              <a:rPr lang="es-CO" sz="3200" b="1" dirty="0" err="1" smtClean="0">
                <a:solidFill>
                  <a:schemeClr val="bg1"/>
                </a:solidFill>
              </a:rPr>
              <a:t>Transcript</a:t>
            </a:r>
            <a:r>
              <a:rPr lang="es-CO" sz="3200" b="1" dirty="0" smtClean="0">
                <a:solidFill>
                  <a:schemeClr val="bg1"/>
                </a:solidFill>
              </a:rPr>
              <a:t> Record</a:t>
            </a:r>
            <a:endParaRPr lang="es-CO" sz="3200" b="1" dirty="0">
              <a:solidFill>
                <a:schemeClr val="bg1"/>
              </a:solidFill>
            </a:endParaRPr>
          </a:p>
          <a:p>
            <a:endParaRPr lang="en-US" sz="3200" b="1" dirty="0">
              <a:solidFill>
                <a:schemeClr val="bg1"/>
              </a:solidFill>
            </a:endParaRPr>
          </a:p>
        </p:txBody>
      </p:sp>
      <p:sp>
        <p:nvSpPr>
          <p:cNvPr id="5" name="Content Placeholder 5"/>
          <p:cNvSpPr txBox="1">
            <a:spLocks/>
          </p:cNvSpPr>
          <p:nvPr/>
        </p:nvSpPr>
        <p:spPr>
          <a:xfrm>
            <a:off x="533400" y="1905000"/>
            <a:ext cx="7848600" cy="3352799"/>
          </a:xfrm>
          <a:prstGeom prst="rect">
            <a:avLst/>
          </a:prstGeom>
        </p:spPr>
        <p:txBody>
          <a:bodyPr/>
          <a:lstStyle/>
          <a:p>
            <a:r>
              <a:rPr lang="en-US" sz="2400" dirty="0"/>
              <a:t/>
            </a:r>
            <a:br>
              <a:rPr lang="en-US" sz="2400" dirty="0"/>
            </a:b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Rectangle 2"/>
          <p:cNvSpPr/>
          <p:nvPr/>
        </p:nvSpPr>
        <p:spPr>
          <a:xfrm>
            <a:off x="381000" y="1428736"/>
            <a:ext cx="5619760" cy="5078313"/>
          </a:xfrm>
          <a:prstGeom prst="rect">
            <a:avLst/>
          </a:prstGeom>
        </p:spPr>
        <p:txBody>
          <a:bodyPr wrap="square">
            <a:spAutoFit/>
          </a:bodyPr>
          <a:lstStyle/>
          <a:p>
            <a:pPr marL="285750" indent="-285750">
              <a:buFont typeface="Arial" pitchFamily="34" charset="0"/>
              <a:buChar char="•"/>
            </a:pPr>
            <a:r>
              <a:rPr lang="en-US" b="1" dirty="0"/>
              <a:t>Certificate/Transcript Record:</a:t>
            </a:r>
            <a:r>
              <a:rPr lang="en-US" dirty="0"/>
              <a:t> Most often social security and address information of the student is stored in </a:t>
            </a:r>
            <a:r>
              <a:rPr lang="en-US" dirty="0" err="1"/>
              <a:t>Salesforce</a:t>
            </a:r>
            <a:r>
              <a:rPr lang="en-US" dirty="0"/>
              <a:t> but certificate is printed in Moodle. During the printing of the certificate from Moodle our integration fetches appropriate user data such as SSN and address and puts it on the Certificate. Then this certificate gets automatically emailed to the student from Moodle and also attached to the contact record in the </a:t>
            </a:r>
            <a:r>
              <a:rPr lang="en-US" dirty="0" err="1"/>
              <a:t>S</a:t>
            </a:r>
            <a:r>
              <a:rPr lang="en-US" dirty="0" err="1" smtClean="0"/>
              <a:t>alesforce</a:t>
            </a:r>
            <a:r>
              <a:rPr lang="en-US" dirty="0"/>
              <a:t>. That way manager can see student certificate or transcript within </a:t>
            </a:r>
            <a:r>
              <a:rPr lang="en-US" dirty="0" err="1"/>
              <a:t>S</a:t>
            </a:r>
            <a:r>
              <a:rPr lang="en-US" dirty="0" err="1" smtClean="0"/>
              <a:t>alesforce</a:t>
            </a:r>
            <a:r>
              <a:rPr lang="en-US" dirty="0"/>
              <a:t>. This also helps with compliance and archival needs. In case, Moodle record is deleted or Moodle is replaced by some other LMS then the certificate/transcript record still stays in </a:t>
            </a:r>
            <a:r>
              <a:rPr lang="en-US" dirty="0" err="1"/>
              <a:t>Salesforce</a:t>
            </a:r>
            <a:r>
              <a:rPr lang="en-US" dirty="0"/>
              <a:t>. If the student demands transcript after 10 years from graduation, a customer service rep can find it in </a:t>
            </a:r>
            <a:r>
              <a:rPr lang="en-US" dirty="0" err="1"/>
              <a:t>S</a:t>
            </a:r>
            <a:r>
              <a:rPr lang="en-US" dirty="0" err="1" smtClean="0"/>
              <a:t>alesforce</a:t>
            </a:r>
            <a:r>
              <a:rPr lang="en-US" dirty="0"/>
              <a:t>record and email it to the student</a:t>
            </a:r>
            <a:r>
              <a:rPr lang="en-US" dirty="0" smtClean="0"/>
              <a:t>.</a:t>
            </a:r>
          </a:p>
          <a:p>
            <a:pPr marL="285750" indent="-285750"/>
            <a:endParaRPr lang="en-US" dirty="0"/>
          </a:p>
        </p:txBody>
      </p:sp>
      <p:pic>
        <p:nvPicPr>
          <p:cNvPr id="6" name="Picture 1" descr="C:\Users\Sach\Pictures\Picture1.png"/>
          <p:cNvPicPr>
            <a:picLocks noChangeAspect="1" noChangeArrowheads="1"/>
          </p:cNvPicPr>
          <p:nvPr/>
        </p:nvPicPr>
        <p:blipFill>
          <a:blip r:embed="rId3"/>
          <a:srcRect/>
          <a:stretch>
            <a:fillRect/>
          </a:stretch>
        </p:blipFill>
        <p:spPr bwMode="auto">
          <a:xfrm>
            <a:off x="6143636" y="3929066"/>
            <a:ext cx="2621744" cy="1991028"/>
          </a:xfrm>
          <a:prstGeom prst="rect">
            <a:avLst/>
          </a:prstGeom>
          <a:noFill/>
        </p:spPr>
      </p:pic>
      <p:pic>
        <p:nvPicPr>
          <p:cNvPr id="16386" name="Picture 2" descr="C:\Users\Sach\Downloads\LaSalle_transcript950ps.jpg"/>
          <p:cNvPicPr>
            <a:picLocks noChangeAspect="1" noChangeArrowheads="1"/>
          </p:cNvPicPr>
          <p:nvPr/>
        </p:nvPicPr>
        <p:blipFill>
          <a:blip r:embed="rId4" cstate="print"/>
          <a:srcRect/>
          <a:stretch>
            <a:fillRect/>
          </a:stretch>
        </p:blipFill>
        <p:spPr bwMode="auto">
          <a:xfrm>
            <a:off x="5939495" y="1428736"/>
            <a:ext cx="3204505" cy="2432050"/>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678445592"/>
      </p:ext>
    </p:extLst>
  </p:cSld>
  <p:clrMapOvr>
    <a:masterClrMapping/>
  </p:clrMapOvr>
  <p:transition spd="slow" advClick="0">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60648"/>
            <a:ext cx="6934200" cy="1077218"/>
          </a:xfrm>
          <a:prstGeom prst="rect">
            <a:avLst/>
          </a:prstGeom>
          <a:noFill/>
        </p:spPr>
        <p:txBody>
          <a:bodyPr wrap="square" rtlCol="0">
            <a:spAutoFit/>
          </a:bodyPr>
          <a:lstStyle/>
          <a:p>
            <a:r>
              <a:rPr lang="es-CO" sz="3200" b="1" dirty="0" smtClean="0">
                <a:solidFill>
                  <a:schemeClr val="bg1"/>
                </a:solidFill>
              </a:rPr>
              <a:t>Certificate/Transcript Screenshot</a:t>
            </a:r>
          </a:p>
          <a:p>
            <a:endParaRPr lang="en-US" sz="3200" b="1" dirty="0">
              <a:solidFill>
                <a:schemeClr val="bg1"/>
              </a:solidFill>
            </a:endParaRPr>
          </a:p>
        </p:txBody>
      </p:sp>
      <p:sp>
        <p:nvSpPr>
          <p:cNvPr id="5" name="Content Placeholder 5"/>
          <p:cNvSpPr txBox="1">
            <a:spLocks/>
          </p:cNvSpPr>
          <p:nvPr/>
        </p:nvSpPr>
        <p:spPr>
          <a:xfrm>
            <a:off x="500034" y="1500174"/>
            <a:ext cx="7848600" cy="3352799"/>
          </a:xfrm>
          <a:prstGeom prst="rect">
            <a:avLst/>
          </a:prstGeom>
        </p:spPr>
        <p:txBody>
          <a:bodyPr/>
          <a:lstStyle/>
          <a:p>
            <a:r>
              <a:rPr lang="en-US" sz="2400" dirty="0"/>
              <a:t/>
            </a:r>
            <a:br>
              <a:rPr lang="en-US" sz="2400" dirty="0"/>
            </a:b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2" name="Picture 4" descr="https://lh6.googleusercontent.com/x2oG-DfG-LZGo-D7M4XgpBDVSkFtbpvl4LP-hnoQcoh01KS214x0QQwfTq2Py6UPrEU45LmmLMDyRrdzmQzdjWGi32QBxMff2iGlaGrOWdGuJLbaCQFl2QQ6"/>
          <p:cNvPicPr>
            <a:picLocks noChangeAspect="1" noChangeArrowheads="1"/>
          </p:cNvPicPr>
          <p:nvPr/>
        </p:nvPicPr>
        <p:blipFill>
          <a:blip r:embed="rId3">
            <a:lum bright="-22000" contrast="26000"/>
            <a:extLst>
              <a:ext uri="{28A0092B-C50C-407E-A947-70E740481C1C}">
                <a14:useLocalDpi xmlns:mc="http://schemas.openxmlformats.org/markup-compatibility/2006" xmlns:mv="urn:schemas-microsoft-com:mac:vml" xmlns:a14="http://schemas.microsoft.com/office/drawing/2010/main" xmlns="" val="0"/>
              </a:ext>
            </a:extLst>
          </a:blip>
          <a:srcRect l="4482" t="30151" r="13445" b="12060"/>
          <a:stretch>
            <a:fillRect/>
          </a:stretch>
        </p:blipFill>
        <p:spPr bwMode="auto">
          <a:xfrm>
            <a:off x="214282" y="4786322"/>
            <a:ext cx="7264535" cy="950445"/>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2054" name="Picture 6" descr="https://lh5.googleusercontent.com/uQf7x7is7vE7nwbJWT-m8qMI4CrFxI7jlxO2-OWGxx3qJQgpIe1U9j7YRf6OyrzTElMsFCsm61aC9MUGXKyQyax5Oj9yk8pxNMPl2xIk7Eo9AnCEzb618X4D"/>
          <p:cNvPicPr>
            <a:picLocks noChangeAspect="1" noChangeArrowheads="1"/>
          </p:cNvPicPr>
          <p:nvPr/>
        </p:nvPicPr>
        <p:blipFill>
          <a:blip r:embed="rId4" cstate="print">
            <a:lum bright="-14000" contrast="26000"/>
            <a:extLst>
              <a:ext uri="{28A0092B-C50C-407E-A947-70E740481C1C}">
                <a14:useLocalDpi xmlns:mc="http://schemas.openxmlformats.org/markup-compatibility/2006" xmlns:mv="urn:schemas-microsoft-com:mac:vml" xmlns:a14="http://schemas.microsoft.com/office/drawing/2010/main" xmlns="" val="0"/>
              </a:ext>
            </a:extLst>
          </a:blip>
          <a:srcRect l="12318" t="14545" r="1027"/>
          <a:stretch>
            <a:fillRect/>
          </a:stretch>
        </p:blipFill>
        <p:spPr bwMode="auto">
          <a:xfrm>
            <a:off x="214282" y="2285992"/>
            <a:ext cx="5500694" cy="2296892"/>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8" name="TextBox 7"/>
          <p:cNvSpPr txBox="1"/>
          <p:nvPr/>
        </p:nvSpPr>
        <p:spPr>
          <a:xfrm>
            <a:off x="571472" y="1500174"/>
            <a:ext cx="7643866" cy="646331"/>
          </a:xfrm>
          <a:prstGeom prst="rect">
            <a:avLst/>
          </a:prstGeom>
          <a:noFill/>
        </p:spPr>
        <p:txBody>
          <a:bodyPr wrap="square" rtlCol="0">
            <a:spAutoFit/>
          </a:bodyPr>
          <a:lstStyle/>
          <a:p>
            <a:pPr>
              <a:buFont typeface="Arial" pitchFamily="34" charset="0"/>
              <a:buChar char="•"/>
            </a:pPr>
            <a:r>
              <a:rPr lang="es-CO" dirty="0" smtClean="0"/>
              <a:t> </a:t>
            </a:r>
            <a:r>
              <a:rPr lang="es-CO" dirty="0" err="1" smtClean="0"/>
              <a:t>Automatic</a:t>
            </a:r>
            <a:r>
              <a:rPr lang="es-CO" dirty="0" smtClean="0"/>
              <a:t> </a:t>
            </a:r>
            <a:r>
              <a:rPr lang="es-CO" dirty="0" err="1" smtClean="0"/>
              <a:t>attachment</a:t>
            </a:r>
            <a:r>
              <a:rPr lang="es-CO" dirty="0" smtClean="0"/>
              <a:t> of </a:t>
            </a:r>
            <a:r>
              <a:rPr lang="es-CO" dirty="0" err="1" smtClean="0"/>
              <a:t>Certificates</a:t>
            </a:r>
            <a:r>
              <a:rPr lang="es-CO" dirty="0" smtClean="0"/>
              <a:t> and </a:t>
            </a:r>
            <a:r>
              <a:rPr lang="es-CO" dirty="0" err="1" smtClean="0"/>
              <a:t>Transcripts</a:t>
            </a:r>
            <a:r>
              <a:rPr lang="es-CO" dirty="0" smtClean="0"/>
              <a:t> </a:t>
            </a:r>
            <a:r>
              <a:rPr lang="es-CO" dirty="0" err="1" smtClean="0"/>
              <a:t>to</a:t>
            </a:r>
            <a:r>
              <a:rPr lang="es-CO" dirty="0" smtClean="0"/>
              <a:t> </a:t>
            </a:r>
            <a:r>
              <a:rPr lang="es-CO" dirty="0" err="1" smtClean="0"/>
              <a:t>contacts</a:t>
            </a:r>
            <a:endParaRPr lang="es-CO" dirty="0" smtClean="0"/>
          </a:p>
          <a:p>
            <a:pPr>
              <a:buFont typeface="Arial" pitchFamily="34" charset="0"/>
              <a:buChar char="•"/>
            </a:pPr>
            <a:r>
              <a:rPr lang="es-CO" dirty="0" smtClean="0"/>
              <a:t> View </a:t>
            </a:r>
            <a:r>
              <a:rPr lang="es-CO" dirty="0" err="1" smtClean="0"/>
              <a:t>transcript</a:t>
            </a:r>
            <a:r>
              <a:rPr lang="es-CO" dirty="0" smtClean="0"/>
              <a:t> and </a:t>
            </a:r>
            <a:r>
              <a:rPr lang="es-CO" dirty="0" err="1" smtClean="0"/>
              <a:t>Certicates</a:t>
            </a:r>
            <a:r>
              <a:rPr lang="es-CO" dirty="0" smtClean="0"/>
              <a:t> </a:t>
            </a:r>
            <a:r>
              <a:rPr lang="es-CO" dirty="0" err="1" smtClean="0"/>
              <a:t>from</a:t>
            </a:r>
            <a:r>
              <a:rPr lang="es-CO" dirty="0" smtClean="0"/>
              <a:t> </a:t>
            </a:r>
            <a:r>
              <a:rPr lang="es-CO" dirty="0" err="1" smtClean="0"/>
              <a:t>salesfroce</a:t>
            </a:r>
            <a:r>
              <a:rPr lang="es-CO" dirty="0" smtClean="0"/>
              <a:t> </a:t>
            </a:r>
            <a:r>
              <a:rPr lang="es-CO" dirty="0" err="1" smtClean="0"/>
              <a:t>even</a:t>
            </a:r>
            <a:r>
              <a:rPr lang="es-CO" dirty="0" smtClean="0"/>
              <a:t> </a:t>
            </a:r>
            <a:r>
              <a:rPr lang="es-CO" dirty="0" err="1" smtClean="0"/>
              <a:t>if</a:t>
            </a:r>
            <a:r>
              <a:rPr lang="es-CO" dirty="0" smtClean="0"/>
              <a:t> LMS record </a:t>
            </a:r>
            <a:r>
              <a:rPr lang="es-CO" dirty="0" err="1" smtClean="0"/>
              <a:t>is</a:t>
            </a:r>
            <a:r>
              <a:rPr lang="es-CO" dirty="0" smtClean="0"/>
              <a:t> </a:t>
            </a:r>
            <a:r>
              <a:rPr lang="es-CO" dirty="0" err="1" smtClean="0"/>
              <a:t>deleted</a:t>
            </a:r>
            <a:endParaRPr lang="en-US" dirty="0"/>
          </a:p>
        </p:txBody>
      </p:sp>
      <p:sp>
        <p:nvSpPr>
          <p:cNvPr id="9" name="Down Arrow 8"/>
          <p:cNvSpPr/>
          <p:nvPr/>
        </p:nvSpPr>
        <p:spPr>
          <a:xfrm>
            <a:off x="2071670" y="4357694"/>
            <a:ext cx="500066"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7" name="Picture 1" descr="C:\Users\Sach\Pictures\Picture1.png"/>
          <p:cNvPicPr>
            <a:picLocks noChangeAspect="1" noChangeArrowheads="1"/>
          </p:cNvPicPr>
          <p:nvPr/>
        </p:nvPicPr>
        <p:blipFill>
          <a:blip r:embed="rId5"/>
          <a:srcRect/>
          <a:stretch>
            <a:fillRect/>
          </a:stretch>
        </p:blipFill>
        <p:spPr bwMode="auto">
          <a:xfrm>
            <a:off x="5214942" y="3714752"/>
            <a:ext cx="3238508" cy="2459416"/>
          </a:xfrm>
          <a:prstGeom prst="rect">
            <a:avLst/>
          </a:prstGeom>
          <a:noFill/>
        </p:spPr>
      </p:pic>
      <p:sp>
        <p:nvSpPr>
          <p:cNvPr id="10" name="Right Arrow 9"/>
          <p:cNvSpPr/>
          <p:nvPr/>
        </p:nvSpPr>
        <p:spPr>
          <a:xfrm>
            <a:off x="2786050" y="5143512"/>
            <a:ext cx="235745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Sach\Downloads\LaSalle_transcript950ps.jpg"/>
          <p:cNvPicPr>
            <a:picLocks noChangeAspect="1" noChangeArrowheads="1"/>
          </p:cNvPicPr>
          <p:nvPr/>
        </p:nvPicPr>
        <p:blipFill>
          <a:blip r:embed="rId6" cstate="print"/>
          <a:srcRect/>
          <a:stretch>
            <a:fillRect/>
          </a:stretch>
        </p:blipFill>
        <p:spPr bwMode="auto">
          <a:xfrm>
            <a:off x="6500826" y="2357430"/>
            <a:ext cx="2143108" cy="1626506"/>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678445592"/>
      </p:ext>
    </p:extLst>
  </p:cSld>
  <p:clrMapOvr>
    <a:masterClrMapping/>
  </p:clrMapOvr>
  <p:transition spd="slow" advClick="0">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60648"/>
            <a:ext cx="6934200" cy="1077218"/>
          </a:xfrm>
          <a:prstGeom prst="rect">
            <a:avLst/>
          </a:prstGeom>
          <a:noFill/>
        </p:spPr>
        <p:txBody>
          <a:bodyPr wrap="square" rtlCol="0">
            <a:spAutoFit/>
          </a:bodyPr>
          <a:lstStyle/>
          <a:p>
            <a:r>
              <a:rPr lang="es-CO" sz="3200" b="1" dirty="0" smtClean="0">
                <a:solidFill>
                  <a:schemeClr val="bg1"/>
                </a:solidFill>
              </a:rPr>
              <a:t>Use </a:t>
            </a:r>
            <a:r>
              <a:rPr lang="es-CO" sz="3200" b="1" dirty="0" smtClean="0">
                <a:solidFill>
                  <a:schemeClr val="bg1"/>
                </a:solidFill>
              </a:rPr>
              <a:t>Case: </a:t>
            </a:r>
            <a:r>
              <a:rPr lang="es-CO" sz="3200" b="1" dirty="0" err="1" smtClean="0">
                <a:solidFill>
                  <a:schemeClr val="bg1"/>
                </a:solidFill>
              </a:rPr>
              <a:t>User</a:t>
            </a:r>
            <a:r>
              <a:rPr lang="es-CO" sz="3200" b="1" dirty="0" smtClean="0">
                <a:solidFill>
                  <a:schemeClr val="bg1"/>
                </a:solidFill>
              </a:rPr>
              <a:t> </a:t>
            </a:r>
            <a:r>
              <a:rPr lang="es-CO" sz="3200" b="1" dirty="0" err="1" smtClean="0">
                <a:solidFill>
                  <a:schemeClr val="bg1"/>
                </a:solidFill>
              </a:rPr>
              <a:t>Synchronization</a:t>
            </a:r>
            <a:endParaRPr lang="es-CO" sz="3200" b="1" dirty="0">
              <a:solidFill>
                <a:schemeClr val="bg1"/>
              </a:solidFill>
            </a:endParaRPr>
          </a:p>
          <a:p>
            <a:endParaRPr lang="en-US" sz="3200" b="1" dirty="0">
              <a:solidFill>
                <a:schemeClr val="bg1"/>
              </a:solidFill>
            </a:endParaRPr>
          </a:p>
        </p:txBody>
      </p:sp>
      <p:sp>
        <p:nvSpPr>
          <p:cNvPr id="5" name="Content Placeholder 5"/>
          <p:cNvSpPr txBox="1">
            <a:spLocks/>
          </p:cNvSpPr>
          <p:nvPr/>
        </p:nvSpPr>
        <p:spPr>
          <a:xfrm>
            <a:off x="533400" y="1905000"/>
            <a:ext cx="7848600" cy="3352799"/>
          </a:xfrm>
          <a:prstGeom prst="rect">
            <a:avLst/>
          </a:prstGeom>
        </p:spPr>
        <p:txBody>
          <a:bodyPr/>
          <a:lstStyle/>
          <a:p>
            <a:r>
              <a:rPr lang="en-US" sz="2400" dirty="0"/>
              <a:t/>
            </a:r>
            <a:br>
              <a:rPr lang="en-US" sz="2400" dirty="0"/>
            </a:b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Rectangle 2"/>
          <p:cNvSpPr/>
          <p:nvPr/>
        </p:nvSpPr>
        <p:spPr>
          <a:xfrm>
            <a:off x="381000" y="1981200"/>
            <a:ext cx="6477000" cy="2585323"/>
          </a:xfrm>
          <a:prstGeom prst="rect">
            <a:avLst/>
          </a:prstGeom>
        </p:spPr>
        <p:txBody>
          <a:bodyPr wrap="square">
            <a:spAutoFit/>
          </a:bodyPr>
          <a:lstStyle/>
          <a:p>
            <a:pPr marL="285750" indent="-285750">
              <a:buFont typeface="Arial" pitchFamily="34" charset="0"/>
              <a:buChar char="•"/>
            </a:pPr>
            <a:r>
              <a:rPr lang="en-US" b="1" dirty="0"/>
              <a:t>User Synchronization :</a:t>
            </a:r>
            <a:r>
              <a:rPr lang="en-US" dirty="0"/>
              <a:t> When new user is created either in </a:t>
            </a:r>
            <a:r>
              <a:rPr lang="en-US" dirty="0" err="1"/>
              <a:t>Salesforce</a:t>
            </a:r>
            <a:r>
              <a:rPr lang="en-US" dirty="0"/>
              <a:t> or Moodle, our plugin checks if that user exists in other system, if it does and if any updates needed then the system does the updates. if the user does not exist then new record is created. This keeps the users in sync between 2 systems. Within </a:t>
            </a:r>
            <a:r>
              <a:rPr lang="en-US" dirty="0" err="1"/>
              <a:t>S</a:t>
            </a:r>
            <a:r>
              <a:rPr lang="en-US" dirty="0" err="1" smtClean="0"/>
              <a:t>alesforce</a:t>
            </a:r>
            <a:r>
              <a:rPr lang="en-US" dirty="0"/>
              <a:t>, the contact is also associated with appropriate account based on the domain of the user´s email address. For example, john@microsoft.com creates a contact called John in </a:t>
            </a:r>
            <a:r>
              <a:rPr lang="en-US" dirty="0" err="1"/>
              <a:t>S</a:t>
            </a:r>
            <a:r>
              <a:rPr lang="en-US" dirty="0" err="1" smtClean="0"/>
              <a:t>alesforce</a:t>
            </a:r>
            <a:r>
              <a:rPr lang="en-US" dirty="0"/>
              <a:t>and assigns it to Microsoft account.</a:t>
            </a:r>
          </a:p>
        </p:txBody>
      </p:sp>
      <p:pic>
        <p:nvPicPr>
          <p:cNvPr id="12289" name="Picture 1" descr="C:\Program Files (x86)\Microsoft Office\MEDIA\CAGCAT10\j0195384.wmf"/>
          <p:cNvPicPr>
            <a:picLocks noChangeAspect="1" noChangeArrowheads="1"/>
          </p:cNvPicPr>
          <p:nvPr/>
        </p:nvPicPr>
        <p:blipFill>
          <a:blip r:embed="rId3"/>
          <a:srcRect/>
          <a:stretch>
            <a:fillRect/>
          </a:stretch>
        </p:blipFill>
        <p:spPr bwMode="auto">
          <a:xfrm>
            <a:off x="6715140" y="2571744"/>
            <a:ext cx="1753497" cy="1790706"/>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1740203671"/>
      </p:ext>
    </p:extLst>
  </p:cSld>
  <p:clrMapOvr>
    <a:masterClrMapping/>
  </p:clrMapOvr>
  <p:transition spd="slow" advClick="0">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332656"/>
            <a:ext cx="6696744" cy="830997"/>
          </a:xfrm>
          <a:prstGeom prst="rect">
            <a:avLst/>
          </a:prstGeom>
          <a:noFill/>
        </p:spPr>
        <p:txBody>
          <a:bodyPr wrap="square" rtlCol="0">
            <a:spAutoFit/>
          </a:bodyPr>
          <a:lstStyle/>
          <a:p>
            <a:r>
              <a:rPr lang="es-CO" sz="4800" dirty="0" err="1" smtClean="0">
                <a:solidFill>
                  <a:schemeClr val="bg1"/>
                </a:solidFill>
              </a:rPr>
              <a:t>Contact</a:t>
            </a:r>
            <a:r>
              <a:rPr lang="es-CO" sz="4800" dirty="0" smtClean="0">
                <a:solidFill>
                  <a:schemeClr val="bg1"/>
                </a:solidFill>
              </a:rPr>
              <a:t> </a:t>
            </a:r>
            <a:r>
              <a:rPr lang="es-CO" sz="4800" dirty="0" err="1" smtClean="0">
                <a:solidFill>
                  <a:schemeClr val="bg1"/>
                </a:solidFill>
              </a:rPr>
              <a:t>Us</a:t>
            </a:r>
            <a:r>
              <a:rPr lang="es-CO" sz="4800" dirty="0" smtClean="0">
                <a:solidFill>
                  <a:schemeClr val="bg1"/>
                </a:solidFill>
              </a:rPr>
              <a:t>!</a:t>
            </a:r>
            <a:endParaRPr lang="en-US" sz="4800" dirty="0">
              <a:solidFill>
                <a:schemeClr val="bg1"/>
              </a:solidFill>
            </a:endParaRPr>
          </a:p>
        </p:txBody>
      </p:sp>
      <p:pic>
        <p:nvPicPr>
          <p:cNvPr id="6" name="Picture 5"/>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755576" y="1196752"/>
            <a:ext cx="2196836" cy="1647627"/>
          </a:xfrm>
          <a:prstGeom prst="rect">
            <a:avLst/>
          </a:prstGeom>
        </p:spPr>
      </p:pic>
      <p:sp>
        <p:nvSpPr>
          <p:cNvPr id="7" name="TextBox 6"/>
          <p:cNvSpPr txBox="1"/>
          <p:nvPr/>
        </p:nvSpPr>
        <p:spPr>
          <a:xfrm>
            <a:off x="2915816" y="1898983"/>
            <a:ext cx="5328592" cy="369332"/>
          </a:xfrm>
          <a:prstGeom prst="rect">
            <a:avLst/>
          </a:prstGeom>
          <a:noFill/>
        </p:spPr>
        <p:txBody>
          <a:bodyPr wrap="square" rtlCol="0">
            <a:spAutoFit/>
          </a:bodyPr>
          <a:lstStyle/>
          <a:p>
            <a:r>
              <a:rPr lang="en-US" dirty="0">
                <a:hlinkClick r:id="rId4"/>
              </a:rPr>
              <a:t>http://www.linkedin.com/company/paradiso-solutions</a:t>
            </a:r>
            <a:endParaRPr lang="en-US" dirty="0"/>
          </a:p>
        </p:txBody>
      </p:sp>
      <p:pic>
        <p:nvPicPr>
          <p:cNvPr id="8" name="Picture 7"/>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896177" y="3501008"/>
            <a:ext cx="754826" cy="754826"/>
          </a:xfrm>
          <a:prstGeom prst="rect">
            <a:avLst/>
          </a:prstGeom>
        </p:spPr>
      </p:pic>
      <p:sp>
        <p:nvSpPr>
          <p:cNvPr id="9" name="TextBox 8"/>
          <p:cNvSpPr txBox="1"/>
          <p:nvPr/>
        </p:nvSpPr>
        <p:spPr>
          <a:xfrm>
            <a:off x="2952412" y="3751777"/>
            <a:ext cx="4715932" cy="369332"/>
          </a:xfrm>
          <a:prstGeom prst="rect">
            <a:avLst/>
          </a:prstGeom>
          <a:noFill/>
        </p:spPr>
        <p:txBody>
          <a:bodyPr wrap="square" rtlCol="0">
            <a:spAutoFit/>
          </a:bodyPr>
          <a:lstStyle/>
          <a:p>
            <a:r>
              <a:rPr lang="es-CO" dirty="0" smtClean="0">
                <a:hlinkClick r:id="rId6"/>
              </a:rPr>
              <a:t>www.ParadisoSolutions.com</a:t>
            </a:r>
            <a:endParaRPr lang="en-US" dirty="0"/>
          </a:p>
        </p:txBody>
      </p:sp>
      <p:pic>
        <p:nvPicPr>
          <p:cNvPr id="10" name="Picture 9"/>
          <p:cNvPicPr>
            <a:picLocks noChangeAspect="1"/>
          </p:cNvPicPr>
          <p:nvPr/>
        </p:nvPicPr>
        <p:blipFill>
          <a:blip r:embed="rId7"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689309" y="4293096"/>
            <a:ext cx="1082491" cy="1082491"/>
          </a:xfrm>
          <a:prstGeom prst="rect">
            <a:avLst/>
          </a:prstGeom>
        </p:spPr>
      </p:pic>
      <p:sp>
        <p:nvSpPr>
          <p:cNvPr id="11" name="TextBox 10"/>
          <p:cNvSpPr txBox="1"/>
          <p:nvPr/>
        </p:nvSpPr>
        <p:spPr>
          <a:xfrm>
            <a:off x="3059832" y="4583499"/>
            <a:ext cx="3672408" cy="523220"/>
          </a:xfrm>
          <a:prstGeom prst="rect">
            <a:avLst/>
          </a:prstGeom>
          <a:noFill/>
        </p:spPr>
        <p:txBody>
          <a:bodyPr wrap="square" rtlCol="0">
            <a:spAutoFit/>
          </a:bodyPr>
          <a:lstStyle/>
          <a:p>
            <a:r>
              <a:rPr lang="es-CO" sz="2800" dirty="0" smtClean="0"/>
              <a:t>+1 800 513 5902</a:t>
            </a:r>
            <a:endParaRPr lang="en-US" sz="2800" dirty="0"/>
          </a:p>
        </p:txBody>
      </p:sp>
      <p:pic>
        <p:nvPicPr>
          <p:cNvPr id="12" name="Picture 11"/>
          <p:cNvPicPr>
            <a:picLocks noChangeAspect="1"/>
          </p:cNvPicPr>
          <p:nvPr/>
        </p:nvPicPr>
        <p:blipFill>
          <a:blip r:embed="rId8"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403648" y="5445224"/>
            <a:ext cx="1553508" cy="686942"/>
          </a:xfrm>
          <a:prstGeom prst="rect">
            <a:avLst/>
          </a:prstGeom>
        </p:spPr>
      </p:pic>
      <p:sp>
        <p:nvSpPr>
          <p:cNvPr id="13" name="TextBox 12"/>
          <p:cNvSpPr txBox="1"/>
          <p:nvPr/>
        </p:nvSpPr>
        <p:spPr>
          <a:xfrm>
            <a:off x="3059832" y="5517232"/>
            <a:ext cx="3456384" cy="523220"/>
          </a:xfrm>
          <a:prstGeom prst="rect">
            <a:avLst/>
          </a:prstGeom>
          <a:noFill/>
        </p:spPr>
        <p:txBody>
          <a:bodyPr wrap="square" rtlCol="0">
            <a:spAutoFit/>
          </a:bodyPr>
          <a:lstStyle>
            <a:defPPr>
              <a:defRPr lang="en-US"/>
            </a:defPPr>
            <a:lvl1pPr>
              <a:defRPr sz="2800"/>
            </a:lvl1pPr>
          </a:lstStyle>
          <a:p>
            <a:r>
              <a:rPr lang="es-CO" dirty="0" err="1"/>
              <a:t>info_paradiso</a:t>
            </a:r>
            <a:endParaRPr lang="en-US" dirty="0"/>
          </a:p>
        </p:txBody>
      </p:sp>
      <p:pic>
        <p:nvPicPr>
          <p:cNvPr id="15" name="Picture 14"/>
          <p:cNvPicPr>
            <a:picLocks noChangeAspect="1"/>
          </p:cNvPicPr>
          <p:nvPr/>
        </p:nvPicPr>
        <p:blipFill>
          <a:blip r:embed="rId9">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795968" y="2492896"/>
            <a:ext cx="884107" cy="884107"/>
          </a:xfrm>
          <a:prstGeom prst="rect">
            <a:avLst/>
          </a:prstGeom>
        </p:spPr>
      </p:pic>
      <p:sp>
        <p:nvSpPr>
          <p:cNvPr id="16" name="TextBox 15"/>
          <p:cNvSpPr txBox="1"/>
          <p:nvPr/>
        </p:nvSpPr>
        <p:spPr>
          <a:xfrm>
            <a:off x="2957156" y="2689756"/>
            <a:ext cx="4711188" cy="523220"/>
          </a:xfrm>
          <a:prstGeom prst="rect">
            <a:avLst/>
          </a:prstGeom>
          <a:noFill/>
        </p:spPr>
        <p:txBody>
          <a:bodyPr wrap="square" rtlCol="0">
            <a:spAutoFit/>
          </a:bodyPr>
          <a:lstStyle>
            <a:defPPr>
              <a:defRPr lang="en-US"/>
            </a:defPPr>
            <a:lvl1pPr>
              <a:defRPr sz="2800"/>
            </a:lvl1pPr>
          </a:lstStyle>
          <a:p>
            <a:r>
              <a:rPr lang="es-CO" dirty="0"/>
              <a:t>info@paradisosolutions.com</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680418679"/>
      </p:ext>
    </p:extLst>
  </p:cSld>
  <p:clrMapOvr>
    <a:masterClrMapping/>
  </p:clrMapOvr>
  <p:transition spd="slow" advClick="0">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5904656" cy="584775"/>
          </a:xfrm>
          <a:prstGeom prst="rect">
            <a:avLst/>
          </a:prstGeom>
          <a:noFill/>
        </p:spPr>
        <p:txBody>
          <a:bodyPr wrap="square" rtlCol="0">
            <a:spAutoFit/>
          </a:bodyPr>
          <a:lstStyle/>
          <a:p>
            <a:r>
              <a:rPr lang="es-CO" sz="3200" b="1" dirty="0" err="1" smtClean="0">
                <a:solidFill>
                  <a:schemeClr val="bg1"/>
                </a:solidFill>
              </a:rPr>
              <a:t>About</a:t>
            </a:r>
            <a:r>
              <a:rPr lang="es-CO" sz="3200" b="1" dirty="0" smtClean="0">
                <a:solidFill>
                  <a:schemeClr val="bg1"/>
                </a:solidFill>
              </a:rPr>
              <a:t> </a:t>
            </a:r>
            <a:r>
              <a:rPr lang="es-CO" sz="3200" b="1" dirty="0" err="1" smtClean="0">
                <a:solidFill>
                  <a:schemeClr val="bg1"/>
                </a:solidFill>
              </a:rPr>
              <a:t>Paradiso</a:t>
            </a:r>
            <a:r>
              <a:rPr lang="es-CO" sz="3200" b="1" dirty="0" smtClean="0">
                <a:solidFill>
                  <a:schemeClr val="bg1"/>
                </a:solidFill>
              </a:rPr>
              <a:t> </a:t>
            </a:r>
            <a:endParaRPr lang="en-US" sz="3200" b="1" dirty="0">
              <a:solidFill>
                <a:schemeClr val="bg1"/>
              </a:solidFill>
            </a:endParaRPr>
          </a:p>
        </p:txBody>
      </p:sp>
      <p:sp>
        <p:nvSpPr>
          <p:cNvPr id="5" name="Content Placeholder 5"/>
          <p:cNvSpPr txBox="1">
            <a:spLocks/>
          </p:cNvSpPr>
          <p:nvPr/>
        </p:nvSpPr>
        <p:spPr>
          <a:xfrm>
            <a:off x="533400" y="1371600"/>
            <a:ext cx="5334000" cy="3810000"/>
          </a:xfrm>
          <a:prstGeom prst="rect">
            <a:avLst/>
          </a:prstGeom>
        </p:spPr>
        <p:txBody>
          <a:bodyPr/>
          <a:lstStyle/>
          <a:p>
            <a:pPr marL="452438" marR="0" lvl="0" indent="-452438" algn="l" defTabSz="914400" rtl="0" eaLnBrk="1" fontAlgn="auto" latinLnBrk="0" hangingPunct="1">
              <a:lnSpc>
                <a:spcPct val="100000"/>
              </a:lnSpc>
              <a:spcBef>
                <a:spcPct val="20000"/>
              </a:spcBef>
              <a:spcAft>
                <a:spcPts val="0"/>
              </a:spcAft>
              <a:buClr>
                <a:srgbClr val="99CC00"/>
              </a:buClr>
              <a:buSzTx/>
              <a:buFont typeface="Arial" pitchFamily="34" charset="0"/>
              <a:buChar char="•"/>
              <a:tabLst/>
              <a:defRPr/>
            </a:pPr>
            <a:r>
              <a:rPr kumimoji="0" lang="en-GB" sz="2200" b="0" i="0" u="none" strike="noStrike" kern="1200" cap="none" spc="0" normalizeH="0" baseline="0" noProof="0" dirty="0" smtClean="0">
                <a:ln>
                  <a:noFill/>
                </a:ln>
                <a:solidFill>
                  <a:schemeClr val="tx1"/>
                </a:solidFill>
                <a:effectLst/>
                <a:uLnTx/>
                <a:uFillTx/>
                <a:latin typeface="+mn-lt"/>
                <a:ea typeface="+mn-ea"/>
                <a:cs typeface="+mn-cs"/>
              </a:rPr>
              <a:t>In Business</a:t>
            </a:r>
            <a:r>
              <a:rPr kumimoji="0" lang="en-GB" sz="2200" b="0" i="0" u="none" strike="noStrike" kern="1200" cap="none" spc="0" normalizeH="0" noProof="0" dirty="0" smtClean="0">
                <a:ln>
                  <a:noFill/>
                </a:ln>
                <a:solidFill>
                  <a:schemeClr val="tx1"/>
                </a:solidFill>
                <a:effectLst/>
                <a:uLnTx/>
                <a:uFillTx/>
                <a:latin typeface="+mn-lt"/>
                <a:ea typeface="+mn-ea"/>
                <a:cs typeface="+mn-cs"/>
              </a:rPr>
              <a:t> since 2007, based in Silicon Valley</a:t>
            </a:r>
          </a:p>
          <a:p>
            <a:pPr marL="452438" marR="0" lvl="0" indent="-452438" algn="l" defTabSz="914400" rtl="0" eaLnBrk="1" fontAlgn="auto" latinLnBrk="0" hangingPunct="1">
              <a:lnSpc>
                <a:spcPct val="100000"/>
              </a:lnSpc>
              <a:spcBef>
                <a:spcPct val="20000"/>
              </a:spcBef>
              <a:spcAft>
                <a:spcPts val="0"/>
              </a:spcAft>
              <a:buClr>
                <a:srgbClr val="99CC00"/>
              </a:buClr>
              <a:buSzTx/>
              <a:buFont typeface="Arial" pitchFamily="34" charset="0"/>
              <a:buChar char="•"/>
              <a:tabLst/>
              <a:defRPr/>
            </a:pPr>
            <a:r>
              <a:rPr lang="en-GB" sz="2200" noProof="0" dirty="0" smtClean="0"/>
              <a:t>Expert in eLearning Software and Content Creation</a:t>
            </a:r>
            <a:endParaRPr kumimoji="0" lang="en-GB" sz="2200" b="0" i="0" u="none" strike="noStrike" kern="1200" cap="none" spc="0" normalizeH="0" noProof="0" dirty="0" smtClean="0">
              <a:ln>
                <a:noFill/>
              </a:ln>
              <a:solidFill>
                <a:schemeClr val="tx1"/>
              </a:solidFill>
              <a:effectLst/>
              <a:uLnTx/>
              <a:uFillTx/>
              <a:latin typeface="+mn-lt"/>
              <a:ea typeface="+mn-ea"/>
              <a:cs typeface="+mn-cs"/>
            </a:endParaRPr>
          </a:p>
          <a:p>
            <a:pPr marL="452438" marR="0" lvl="0" indent="-452438" algn="l" defTabSz="914400" rtl="0" eaLnBrk="1" fontAlgn="auto" latinLnBrk="0" hangingPunct="1">
              <a:lnSpc>
                <a:spcPct val="100000"/>
              </a:lnSpc>
              <a:spcBef>
                <a:spcPct val="20000"/>
              </a:spcBef>
              <a:spcAft>
                <a:spcPts val="0"/>
              </a:spcAft>
              <a:buClr>
                <a:srgbClr val="99CC00"/>
              </a:buClr>
              <a:buSzTx/>
              <a:buFont typeface="Arial" pitchFamily="34" charset="0"/>
              <a:buChar char="•"/>
              <a:tabLst/>
              <a:defRPr/>
            </a:pPr>
            <a:r>
              <a:rPr lang="en-GB" sz="2200" noProof="0" dirty="0" smtClean="0"/>
              <a:t>Clients in Education and Corporate Sector</a:t>
            </a:r>
          </a:p>
          <a:p>
            <a:pPr marL="452438" marR="0" lvl="0" indent="-452438" algn="l" defTabSz="914400" rtl="0" eaLnBrk="1" fontAlgn="auto" latinLnBrk="0" hangingPunct="1">
              <a:lnSpc>
                <a:spcPct val="100000"/>
              </a:lnSpc>
              <a:spcBef>
                <a:spcPct val="20000"/>
              </a:spcBef>
              <a:spcAft>
                <a:spcPts val="0"/>
              </a:spcAft>
              <a:buClr>
                <a:srgbClr val="99CC00"/>
              </a:buClr>
              <a:buSzTx/>
              <a:buFont typeface="Arial" pitchFamily="34" charset="0"/>
              <a:buChar char="•"/>
              <a:tabLst/>
              <a:defRPr/>
            </a:pPr>
            <a:r>
              <a:rPr lang="en-GB" sz="2200" dirty="0" smtClean="0"/>
              <a:t>Experts in LMS Software and Content Creation</a:t>
            </a:r>
          </a:p>
          <a:p>
            <a:pPr marL="452438" marR="0" lvl="0" indent="-452438" algn="l" defTabSz="914400" rtl="0" eaLnBrk="1" fontAlgn="auto" latinLnBrk="0" hangingPunct="1">
              <a:lnSpc>
                <a:spcPct val="100000"/>
              </a:lnSpc>
              <a:spcBef>
                <a:spcPct val="20000"/>
              </a:spcBef>
              <a:spcAft>
                <a:spcPts val="0"/>
              </a:spcAft>
              <a:buClr>
                <a:srgbClr val="99CC00"/>
              </a:buClr>
              <a:buSzTx/>
              <a:buFont typeface="Arial" pitchFamily="34" charset="0"/>
              <a:buChar char="•"/>
              <a:tabLst/>
              <a:defRPr/>
            </a:pPr>
            <a:r>
              <a:rPr lang="en-GB" sz="2200" noProof="0" dirty="0" smtClean="0"/>
              <a:t>Strong management team with many years of experience in Silicon Valley</a:t>
            </a:r>
          </a:p>
          <a:p>
            <a:pPr marL="452438" marR="0" lvl="0" indent="-452438" algn="l" defTabSz="914400" rtl="0" eaLnBrk="1" fontAlgn="auto" latinLnBrk="0" hangingPunct="1">
              <a:lnSpc>
                <a:spcPct val="100000"/>
              </a:lnSpc>
              <a:spcBef>
                <a:spcPct val="20000"/>
              </a:spcBef>
              <a:spcAft>
                <a:spcPts val="0"/>
              </a:spcAft>
              <a:buClr>
                <a:srgbClr val="99CC00"/>
              </a:buClr>
              <a:buSzTx/>
              <a:buFont typeface="Arial" pitchFamily="34" charset="0"/>
              <a:buChar char="•"/>
              <a:tabLst/>
              <a:defRPr/>
            </a:pPr>
            <a:endParaRPr lang="en-GB" sz="2200" noProof="0" dirty="0" smtClean="0"/>
          </a:p>
          <a:p>
            <a:pPr marL="452438" marR="0" lvl="0" indent="-452438" algn="l" defTabSz="914400" rtl="0" eaLnBrk="1" fontAlgn="auto" latinLnBrk="0" hangingPunct="1">
              <a:lnSpc>
                <a:spcPct val="100000"/>
              </a:lnSpc>
              <a:spcBef>
                <a:spcPct val="20000"/>
              </a:spcBef>
              <a:spcAft>
                <a:spcPts val="0"/>
              </a:spcAft>
              <a:buClr>
                <a:srgbClr val="99CC00"/>
              </a:buClr>
              <a:buSzTx/>
              <a:buFont typeface="Arial" pitchFamily="34" charset="0"/>
              <a:buChar char="•"/>
              <a:tabLst/>
              <a:defRPr/>
            </a:pP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148" name="Picture 4" descr="C:\Users\USER\Pictures\amsentine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82641" y="2239859"/>
            <a:ext cx="914400" cy="520909"/>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descr="C:\Users\USER\Pictures\allegian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16335" y="2897182"/>
            <a:ext cx="899159" cy="354545"/>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C:\Users\USER\Pictures\sap.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93158" y="1591698"/>
            <a:ext cx="958283" cy="44672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C:\Users\USER\Pictures\tektronix_logo.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82641" y="1591698"/>
            <a:ext cx="1066800" cy="446723"/>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C:\Users\USER\Pictures\javelin (1).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437040" y="2308860"/>
            <a:ext cx="914401" cy="382905"/>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C:\Users\USER\Pictures\bbe.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19800" y="4495800"/>
            <a:ext cx="789265" cy="591949"/>
          </a:xfrm>
          <a:prstGeom prst="rect">
            <a:avLst/>
          </a:prstGeom>
          <a:noFill/>
          <a:extLst>
            <a:ext uri="{909E8E84-426E-40DD-AFC4-6F175D3DCCD1}">
              <a14:hiddenFill xmlns:a14="http://schemas.microsoft.com/office/drawing/2010/main" xmlns="">
                <a:solidFill>
                  <a:srgbClr val="FFFFFF"/>
                </a:solidFill>
              </a14:hiddenFill>
            </a:ext>
          </a:extLst>
        </p:spPr>
      </p:pic>
      <p:pic>
        <p:nvPicPr>
          <p:cNvPr id="6153" name="Picture 9" descr="C:\Users\USER\Pictures\fusion.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309376" y="4462694"/>
            <a:ext cx="1188643" cy="548856"/>
          </a:xfrm>
          <a:prstGeom prst="rect">
            <a:avLst/>
          </a:prstGeom>
          <a:noFill/>
          <a:extLst>
            <a:ext uri="{909E8E84-426E-40DD-AFC4-6F175D3DCCD1}">
              <a14:hiddenFill xmlns:a14="http://schemas.microsoft.com/office/drawing/2010/main" xmlns="">
                <a:solidFill>
                  <a:srgbClr val="FFFFFF"/>
                </a:solidFill>
              </a14:hiddenFill>
            </a:ext>
          </a:extLst>
        </p:spPr>
      </p:pic>
      <p:pic>
        <p:nvPicPr>
          <p:cNvPr id="6154" name="Picture 10" descr="C:\Users\USER\Pictures\Mata.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867400" y="3822516"/>
            <a:ext cx="899159" cy="407727"/>
          </a:xfrm>
          <a:prstGeom prst="rect">
            <a:avLst/>
          </a:prstGeom>
          <a:noFill/>
          <a:extLst>
            <a:ext uri="{909E8E84-426E-40DD-AFC4-6F175D3DCCD1}">
              <a14:hiddenFill xmlns:a14="http://schemas.microsoft.com/office/drawing/2010/main" xmlns="">
                <a:solidFill>
                  <a:srgbClr val="FFFFFF"/>
                </a:solidFill>
              </a14:hiddenFill>
            </a:ext>
          </a:extLst>
        </p:spPr>
      </p:pic>
      <p:pic>
        <p:nvPicPr>
          <p:cNvPr id="6155" name="Picture 11" descr="C:\Users\USER\Pictures\rics.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406560" y="3046838"/>
            <a:ext cx="975360" cy="384150"/>
          </a:xfrm>
          <a:prstGeom prst="rect">
            <a:avLst/>
          </a:prstGeom>
          <a:noFill/>
          <a:extLst>
            <a:ext uri="{909E8E84-426E-40DD-AFC4-6F175D3DCCD1}">
              <a14:hiddenFill xmlns:a14="http://schemas.microsoft.com/office/drawing/2010/main" xmlns="">
                <a:solidFill>
                  <a:srgbClr val="FFFFFF"/>
                </a:solidFill>
              </a14:hiddenFill>
            </a:ext>
          </a:extLst>
        </p:spPr>
      </p:pic>
      <p:pic>
        <p:nvPicPr>
          <p:cNvPr id="6156" name="Picture 12" descr="C:\Users\USER\Pictures\tbw_web_logo.gif"/>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393158" y="3717376"/>
            <a:ext cx="1021081" cy="433959"/>
          </a:xfrm>
          <a:prstGeom prst="rect">
            <a:avLst/>
          </a:prstGeom>
          <a:noFill/>
          <a:extLst>
            <a:ext uri="{909E8E84-426E-40DD-AFC4-6F175D3DCCD1}">
              <a14:hiddenFill xmlns:a14="http://schemas.microsoft.com/office/drawing/2010/main" xmlns="">
                <a:solidFill>
                  <a:srgbClr val="FFFFFF"/>
                </a:solidFill>
              </a14:hiddenFill>
            </a:ext>
          </a:extLst>
        </p:spPr>
      </p:pic>
      <p:pic>
        <p:nvPicPr>
          <p:cNvPr id="24578" name="Picture 2" descr="Mercer University"/>
          <p:cNvPicPr>
            <a:picLocks noChangeAspect="1" noChangeArrowheads="1"/>
          </p:cNvPicPr>
          <p:nvPr/>
        </p:nvPicPr>
        <p:blipFill>
          <a:blip r:embed="rId13"/>
          <a:srcRect/>
          <a:stretch>
            <a:fillRect/>
          </a:stretch>
        </p:blipFill>
        <p:spPr bwMode="auto">
          <a:xfrm>
            <a:off x="6705600" y="5257800"/>
            <a:ext cx="1212273" cy="381000"/>
          </a:xfrm>
          <a:prstGeom prst="rect">
            <a:avLst/>
          </a:prstGeom>
          <a:noFill/>
        </p:spPr>
      </p:pic>
    </p:spTree>
    <p:extLst>
      <p:ext uri="{BB962C8B-B14F-4D97-AF65-F5344CB8AC3E}">
        <p14:creationId xmlns:p14="http://schemas.microsoft.com/office/powerpoint/2010/main" xmlns="" val="2657171082"/>
      </p:ext>
    </p:extLst>
  </p:cSld>
  <p:clrMapOvr>
    <a:masterClrMapping/>
  </p:clrMapOvr>
  <p:transition spd="slow" advClick="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5904656" cy="584775"/>
          </a:xfrm>
          <a:prstGeom prst="rect">
            <a:avLst/>
          </a:prstGeom>
          <a:noFill/>
        </p:spPr>
        <p:txBody>
          <a:bodyPr wrap="square" rtlCol="0">
            <a:spAutoFit/>
          </a:bodyPr>
          <a:lstStyle/>
          <a:p>
            <a:r>
              <a:rPr lang="es-CO" sz="3200" b="1" dirty="0" err="1" smtClean="0">
                <a:solidFill>
                  <a:schemeClr val="bg1"/>
                </a:solidFill>
              </a:rPr>
              <a:t>Salesforce</a:t>
            </a:r>
            <a:r>
              <a:rPr lang="es-CO" sz="3200" b="1" dirty="0" smtClean="0">
                <a:solidFill>
                  <a:schemeClr val="bg1"/>
                </a:solidFill>
              </a:rPr>
              <a:t> </a:t>
            </a:r>
            <a:r>
              <a:rPr lang="es-CO" sz="3200" b="1" dirty="0" err="1" smtClean="0">
                <a:solidFill>
                  <a:schemeClr val="bg1"/>
                </a:solidFill>
              </a:rPr>
              <a:t>Moodle</a:t>
            </a:r>
            <a:r>
              <a:rPr lang="es-CO" sz="3200" b="1" dirty="0" smtClean="0">
                <a:solidFill>
                  <a:schemeClr val="bg1"/>
                </a:solidFill>
              </a:rPr>
              <a:t> </a:t>
            </a:r>
            <a:r>
              <a:rPr lang="es-CO" sz="3200" b="1" dirty="0" err="1" smtClean="0">
                <a:solidFill>
                  <a:schemeClr val="bg1"/>
                </a:solidFill>
              </a:rPr>
              <a:t>Integration</a:t>
            </a:r>
            <a:endParaRPr lang="en-US" sz="3200" b="1" dirty="0">
              <a:solidFill>
                <a:schemeClr val="bg1"/>
              </a:solidFill>
            </a:endParaRPr>
          </a:p>
        </p:txBody>
      </p:sp>
      <p:sp>
        <p:nvSpPr>
          <p:cNvPr id="5" name="Content Placeholder 5"/>
          <p:cNvSpPr txBox="1">
            <a:spLocks/>
          </p:cNvSpPr>
          <p:nvPr/>
        </p:nvSpPr>
        <p:spPr>
          <a:xfrm>
            <a:off x="533400" y="1371601"/>
            <a:ext cx="7848600" cy="3048000"/>
          </a:xfrm>
          <a:prstGeom prst="rect">
            <a:avLst/>
          </a:prstGeom>
        </p:spPr>
        <p:txBody>
          <a:bodyPr/>
          <a:lstStyle/>
          <a:p>
            <a:pPr marL="452438" marR="0" lvl="0" indent="-452438" algn="l" defTabSz="914400" rtl="0" eaLnBrk="1" fontAlgn="auto" latinLnBrk="0" hangingPunct="1">
              <a:lnSpc>
                <a:spcPct val="100000"/>
              </a:lnSpc>
              <a:spcBef>
                <a:spcPct val="20000"/>
              </a:spcBef>
              <a:spcAft>
                <a:spcPts val="0"/>
              </a:spcAft>
              <a:buClr>
                <a:srgbClr val="99CC00"/>
              </a:buClr>
              <a:buSzTx/>
              <a:tabLst/>
              <a:defRPr/>
            </a:pP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457200" y="1828800"/>
            <a:ext cx="7391400" cy="646331"/>
          </a:xfrm>
          <a:prstGeom prst="rect">
            <a:avLst/>
          </a:prstGeom>
          <a:noFill/>
        </p:spPr>
        <p:txBody>
          <a:bodyPr wrap="square" rtlCol="0">
            <a:spAutoFit/>
          </a:bodyPr>
          <a:lstStyle/>
          <a:p>
            <a:endParaRPr lang="es-CO" dirty="0" smtClean="0"/>
          </a:p>
          <a:p>
            <a:endParaRPr lang="en-US" dirty="0"/>
          </a:p>
        </p:txBody>
      </p:sp>
      <p:sp>
        <p:nvSpPr>
          <p:cNvPr id="9" name="TextBox 8"/>
          <p:cNvSpPr txBox="1"/>
          <p:nvPr/>
        </p:nvSpPr>
        <p:spPr>
          <a:xfrm>
            <a:off x="685800" y="1447800"/>
            <a:ext cx="5029200" cy="5078314"/>
          </a:xfrm>
          <a:prstGeom prst="rect">
            <a:avLst/>
          </a:prstGeom>
          <a:noFill/>
        </p:spPr>
        <p:txBody>
          <a:bodyPr wrap="square" rtlCol="0">
            <a:spAutoFit/>
          </a:bodyPr>
          <a:lstStyle/>
          <a:p>
            <a:r>
              <a:rPr lang="en-US" b="1" dirty="0" smtClean="0"/>
              <a:t>About </a:t>
            </a:r>
            <a:r>
              <a:rPr lang="en-US" b="1" dirty="0" err="1" smtClean="0"/>
              <a:t>Salesforce</a:t>
            </a:r>
            <a:r>
              <a:rPr lang="en-US" b="1" dirty="0"/>
              <a:t>:</a:t>
            </a:r>
          </a:p>
          <a:p>
            <a:r>
              <a:rPr lang="en-US" dirty="0"/>
              <a:t/>
            </a:r>
            <a:br>
              <a:rPr lang="en-US" dirty="0"/>
            </a:br>
            <a:r>
              <a:rPr lang="en-US" dirty="0"/>
              <a:t>Salesforce.com is the enterprise cloud computing leader. Their social and mobile cloud technologies—including their flagship sales and CRM applications—help companies connect with customers, partners, and employees in entirely new ways</a:t>
            </a:r>
            <a:r>
              <a:rPr lang="en-US" dirty="0" smtClean="0"/>
              <a:t>.</a:t>
            </a:r>
          </a:p>
          <a:p>
            <a:endParaRPr lang="en-US" dirty="0"/>
          </a:p>
          <a:p>
            <a:r>
              <a:rPr lang="en-US" b="1" dirty="0"/>
              <a:t>About Moodle:  </a:t>
            </a:r>
            <a:r>
              <a:rPr lang="en-US" dirty="0"/>
              <a:t/>
            </a:r>
            <a:br>
              <a:rPr lang="en-US" dirty="0"/>
            </a:br>
            <a:r>
              <a:rPr lang="en-US" dirty="0"/>
              <a:t/>
            </a:r>
            <a:br>
              <a:rPr lang="en-US" dirty="0"/>
            </a:br>
            <a:r>
              <a:rPr lang="en-US" dirty="0"/>
              <a:t>Moodle is an open-source Course Management System (CMS), also known as a Learning Management System (LMS) or a Virtual Learning Environment (VLE). It is a Free web application that educators can use to create effective online learning sites.</a:t>
            </a:r>
            <a:endParaRPr lang="es-CO" dirty="0" smtClean="0"/>
          </a:p>
          <a:p>
            <a:endParaRPr lang="es-CO" dirty="0" smtClean="0"/>
          </a:p>
          <a:p>
            <a:pPr>
              <a:buFont typeface="Arial" pitchFamily="34" charset="0"/>
              <a:buChar char="•"/>
            </a:pPr>
            <a:endParaRPr lang="en-US" dirty="0"/>
          </a:p>
        </p:txBody>
      </p:sp>
      <p:pic>
        <p:nvPicPr>
          <p:cNvPr id="1026" name="Picture 2" descr="C:\Users\USER\Desktop\sales-force.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562600" y="2819400"/>
            <a:ext cx="3352800" cy="124097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2657171082"/>
      </p:ext>
    </p:extLst>
  </p:cSld>
  <p:clrMapOvr>
    <a:masterClrMapping/>
  </p:clrMapOvr>
  <p:transition spd="slow" advClick="0">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60648"/>
            <a:ext cx="6858000" cy="584775"/>
          </a:xfrm>
          <a:prstGeom prst="rect">
            <a:avLst/>
          </a:prstGeom>
          <a:noFill/>
        </p:spPr>
        <p:txBody>
          <a:bodyPr wrap="square" rtlCol="0">
            <a:spAutoFit/>
          </a:bodyPr>
          <a:lstStyle/>
          <a:p>
            <a:r>
              <a:rPr lang="es-CO" sz="3200" b="1" dirty="0" err="1" smtClean="0">
                <a:solidFill>
                  <a:schemeClr val="bg1"/>
                </a:solidFill>
              </a:rPr>
              <a:t>Salesforce-Moodle</a:t>
            </a:r>
            <a:r>
              <a:rPr lang="es-CO" sz="3200" b="1" dirty="0" smtClean="0">
                <a:solidFill>
                  <a:schemeClr val="bg1"/>
                </a:solidFill>
              </a:rPr>
              <a:t> </a:t>
            </a:r>
            <a:r>
              <a:rPr lang="es-CO" sz="3200" b="1" dirty="0" err="1" smtClean="0">
                <a:solidFill>
                  <a:schemeClr val="bg1"/>
                </a:solidFill>
              </a:rPr>
              <a:t>Integration</a:t>
            </a:r>
            <a:r>
              <a:rPr lang="es-CO" sz="3200" b="1" dirty="0" smtClean="0">
                <a:solidFill>
                  <a:schemeClr val="bg1"/>
                </a:solidFill>
              </a:rPr>
              <a:t> </a:t>
            </a:r>
            <a:r>
              <a:rPr lang="es-CO" sz="3200" b="1" dirty="0" err="1" smtClean="0">
                <a:solidFill>
                  <a:schemeClr val="bg1"/>
                </a:solidFill>
              </a:rPr>
              <a:t>Benefits</a:t>
            </a:r>
            <a:endParaRPr lang="en-US" sz="3200" b="1" dirty="0">
              <a:solidFill>
                <a:schemeClr val="bg1"/>
              </a:solidFill>
            </a:endParaRPr>
          </a:p>
        </p:txBody>
      </p:sp>
      <p:sp>
        <p:nvSpPr>
          <p:cNvPr id="5" name="Content Placeholder 5"/>
          <p:cNvSpPr txBox="1">
            <a:spLocks/>
          </p:cNvSpPr>
          <p:nvPr/>
        </p:nvSpPr>
        <p:spPr>
          <a:xfrm>
            <a:off x="357158" y="1571612"/>
            <a:ext cx="6500858" cy="4500594"/>
          </a:xfrm>
          <a:prstGeom prst="rect">
            <a:avLst/>
          </a:prstGeom>
        </p:spPr>
        <p:txBody>
          <a:bodyPr/>
          <a:lstStyle/>
          <a:p>
            <a:pPr lvl="0">
              <a:spcBef>
                <a:spcPct val="20000"/>
              </a:spcBef>
              <a:buClr>
                <a:srgbClr val="99CC00"/>
              </a:buClr>
              <a:defRPr/>
            </a:pPr>
            <a:r>
              <a:rPr lang="en-US" b="1" dirty="0" smtClean="0"/>
              <a:t>Benefits</a:t>
            </a:r>
            <a:r>
              <a:rPr lang="es-CO" b="1" dirty="0" smtClean="0"/>
              <a:t>:</a:t>
            </a:r>
            <a:endParaRPr lang="en-US" b="1" dirty="0" smtClean="0"/>
          </a:p>
          <a:p>
            <a:pPr marL="452438" lvl="0" indent="-452438">
              <a:spcBef>
                <a:spcPct val="20000"/>
              </a:spcBef>
              <a:buClr>
                <a:srgbClr val="99CC00"/>
              </a:buClr>
              <a:buFont typeface="Arial" pitchFamily="34" charset="0"/>
              <a:buChar char="•"/>
              <a:defRPr/>
            </a:pPr>
            <a:r>
              <a:rPr lang="en-US" dirty="0" smtClean="0"/>
              <a:t>Increased participation in training by outside and inside sales teams</a:t>
            </a:r>
          </a:p>
          <a:p>
            <a:pPr marL="452438" lvl="0" indent="-452438">
              <a:spcBef>
                <a:spcPct val="20000"/>
              </a:spcBef>
              <a:buClr>
                <a:srgbClr val="99CC00"/>
              </a:buClr>
              <a:buFont typeface="Arial" pitchFamily="34" charset="0"/>
              <a:buChar char="•"/>
              <a:defRPr/>
            </a:pPr>
            <a:r>
              <a:rPr lang="en-US" dirty="0" smtClean="0"/>
              <a:t>Student data helps in making internal and external marketing communications</a:t>
            </a:r>
          </a:p>
          <a:p>
            <a:pPr marL="452438" lvl="0" indent="-452438">
              <a:spcBef>
                <a:spcPct val="20000"/>
              </a:spcBef>
              <a:buClr>
                <a:srgbClr val="99CC00"/>
              </a:buClr>
              <a:buFont typeface="Arial" pitchFamily="34" charset="0"/>
              <a:buChar char="•"/>
              <a:defRPr/>
            </a:pPr>
            <a:r>
              <a:rPr lang="en-US" dirty="0"/>
              <a:t>Ability to track and promote partner and customer </a:t>
            </a:r>
            <a:r>
              <a:rPr lang="en-US" dirty="0" smtClean="0"/>
              <a:t>training</a:t>
            </a:r>
          </a:p>
          <a:p>
            <a:pPr marL="452438" lvl="0" indent="-452438">
              <a:spcBef>
                <a:spcPct val="20000"/>
              </a:spcBef>
              <a:buClr>
                <a:srgbClr val="99CC00"/>
              </a:buClr>
              <a:buFont typeface="Arial" pitchFamily="34" charset="0"/>
              <a:buChar char="•"/>
              <a:defRPr/>
            </a:pPr>
            <a:r>
              <a:rPr lang="en-US" dirty="0"/>
              <a:t>Increase productivity due to ease of </a:t>
            </a:r>
            <a:r>
              <a:rPr lang="en-US" dirty="0" smtClean="0"/>
              <a:t>use</a:t>
            </a:r>
          </a:p>
          <a:p>
            <a:pPr marL="452438" lvl="0" indent="-452438">
              <a:spcBef>
                <a:spcPct val="20000"/>
              </a:spcBef>
              <a:buClr>
                <a:srgbClr val="99CC00"/>
              </a:buClr>
              <a:buFont typeface="Arial" pitchFamily="34" charset="0"/>
              <a:buChar char="•"/>
              <a:defRPr/>
            </a:pPr>
            <a:r>
              <a:rPr lang="en-US" dirty="0"/>
              <a:t>HR has more visibility into usage of LMS by partners and </a:t>
            </a:r>
            <a:r>
              <a:rPr lang="en-US" dirty="0" err="1" smtClean="0"/>
              <a:t>salesforce</a:t>
            </a:r>
            <a:endParaRPr lang="en-US" dirty="0"/>
          </a:p>
          <a:p>
            <a:pPr marL="452438" lvl="0" indent="-452438">
              <a:spcBef>
                <a:spcPct val="20000"/>
              </a:spcBef>
              <a:buClr>
                <a:srgbClr val="99CC00"/>
              </a:buClr>
              <a:buFont typeface="Arial" pitchFamily="34" charset="0"/>
              <a:buChar char="•"/>
              <a:defRPr/>
            </a:pPr>
            <a:r>
              <a:rPr lang="en-US" dirty="0"/>
              <a:t>Increased revenue by selling courses online and tracking in </a:t>
            </a:r>
            <a:r>
              <a:rPr lang="en-US" dirty="0" smtClean="0"/>
              <a:t>CRM</a:t>
            </a:r>
          </a:p>
          <a:p>
            <a:pPr marL="452438" lvl="0" indent="-452438">
              <a:spcBef>
                <a:spcPct val="20000"/>
              </a:spcBef>
              <a:buClr>
                <a:srgbClr val="99CC00"/>
              </a:buClr>
              <a:buFont typeface="Arial" pitchFamily="34" charset="0"/>
              <a:buChar char="•"/>
              <a:defRPr/>
            </a:pPr>
            <a:r>
              <a:rPr lang="en-US" dirty="0"/>
              <a:t>HR can meet compliance and auditory </a:t>
            </a:r>
            <a:r>
              <a:rPr lang="en-US" dirty="0" smtClean="0"/>
              <a:t>needs</a:t>
            </a:r>
          </a:p>
          <a:p>
            <a:pPr marL="452438" indent="-452438">
              <a:spcBef>
                <a:spcPct val="20000"/>
              </a:spcBef>
              <a:buClr>
                <a:srgbClr val="99CC00"/>
              </a:buClr>
              <a:buFont typeface="Arial" pitchFamily="34" charset="0"/>
              <a:buChar char="•"/>
              <a:defRPr/>
            </a:pPr>
            <a:r>
              <a:rPr lang="en-US" dirty="0"/>
              <a:t>Easy access to training encourages goals of </a:t>
            </a:r>
            <a:r>
              <a:rPr lang="en-US" dirty="0" smtClean="0"/>
              <a:t>advancement</a:t>
            </a:r>
          </a:p>
          <a:p>
            <a:pPr marL="452438" indent="-452438">
              <a:spcBef>
                <a:spcPct val="20000"/>
              </a:spcBef>
              <a:buClr>
                <a:srgbClr val="99CC00"/>
              </a:buClr>
              <a:buFont typeface="Arial" pitchFamily="34" charset="0"/>
              <a:buChar char="•"/>
              <a:defRPr/>
            </a:pPr>
            <a:r>
              <a:rPr lang="es-CO" dirty="0" err="1"/>
              <a:t>Reduced</a:t>
            </a:r>
            <a:r>
              <a:rPr lang="es-CO" dirty="0"/>
              <a:t> training </a:t>
            </a:r>
            <a:r>
              <a:rPr lang="es-CO" dirty="0" err="1" smtClean="0"/>
              <a:t>costs</a:t>
            </a:r>
            <a:r>
              <a:rPr lang="es-CO" dirty="0" smtClean="0"/>
              <a:t>/</a:t>
            </a:r>
            <a:r>
              <a:rPr lang="es-CO" dirty="0" err="1" smtClean="0"/>
              <a:t>staff</a:t>
            </a:r>
            <a:endParaRPr lang="en-GB" noProof="0" dirty="0" smtClean="0"/>
          </a:p>
          <a:p>
            <a:pPr marL="452438" marR="0" lvl="0" indent="-452438" algn="l" defTabSz="914400" rtl="0" eaLnBrk="1" fontAlgn="auto" latinLnBrk="0" hangingPunct="1">
              <a:lnSpc>
                <a:spcPct val="100000"/>
              </a:lnSpc>
              <a:spcBef>
                <a:spcPct val="20000"/>
              </a:spcBef>
              <a:spcAft>
                <a:spcPts val="0"/>
              </a:spcAft>
              <a:buClr>
                <a:srgbClr val="99CC00"/>
              </a:buClr>
              <a:buSzTx/>
              <a:buFont typeface="Arial" pitchFamily="34" charset="0"/>
              <a:buChar char="•"/>
              <a:tabLst/>
              <a:defRPr/>
            </a:pPr>
            <a:endParaRPr lang="en-GB" sz="2200" noProof="0" dirty="0" smtClean="0"/>
          </a:p>
          <a:p>
            <a:pPr marL="452438" marR="0" lvl="0" indent="-452438" algn="l" defTabSz="914400" rtl="0" eaLnBrk="1" fontAlgn="auto" latinLnBrk="0" hangingPunct="1">
              <a:lnSpc>
                <a:spcPct val="100000"/>
              </a:lnSpc>
              <a:spcBef>
                <a:spcPct val="20000"/>
              </a:spcBef>
              <a:spcAft>
                <a:spcPts val="0"/>
              </a:spcAft>
              <a:buClr>
                <a:srgbClr val="99CC00"/>
              </a:buClr>
              <a:buSzTx/>
              <a:buFont typeface="Arial" pitchFamily="34" charset="0"/>
              <a:buChar char="•"/>
              <a:tabLst/>
              <a:defRPr/>
            </a:pP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6630" name="Picture 6" descr="C:\Users\Sach\AppData\Local\Microsoft\Windows\Temporary Internet Files\Content.IE5\MX7RDUUI\MP900387742[1].jpg"/>
          <p:cNvPicPr>
            <a:picLocks noChangeAspect="1" noChangeArrowheads="1"/>
          </p:cNvPicPr>
          <p:nvPr/>
        </p:nvPicPr>
        <p:blipFill>
          <a:blip r:embed="rId3"/>
          <a:srcRect/>
          <a:stretch>
            <a:fillRect/>
          </a:stretch>
        </p:blipFill>
        <p:spPr bwMode="auto">
          <a:xfrm>
            <a:off x="7000892" y="2847078"/>
            <a:ext cx="2000232" cy="1427249"/>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1601855833"/>
      </p:ext>
    </p:extLst>
  </p:cSld>
  <p:clrMapOvr>
    <a:masterClrMapping/>
  </p:clrMapOvr>
  <p:transition spd="slow" advClick="0">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60648"/>
            <a:ext cx="6934200" cy="1015663"/>
          </a:xfrm>
          <a:prstGeom prst="rect">
            <a:avLst/>
          </a:prstGeom>
          <a:noFill/>
        </p:spPr>
        <p:txBody>
          <a:bodyPr wrap="square" rtlCol="0">
            <a:spAutoFit/>
          </a:bodyPr>
          <a:lstStyle/>
          <a:p>
            <a:r>
              <a:rPr lang="es-CO" sz="2800" b="1" dirty="0" err="1" smtClean="0">
                <a:solidFill>
                  <a:schemeClr val="bg1"/>
                </a:solidFill>
              </a:rPr>
              <a:t>Salesforce</a:t>
            </a:r>
            <a:r>
              <a:rPr lang="es-CO" sz="2800" b="1" dirty="0" smtClean="0">
                <a:solidFill>
                  <a:schemeClr val="bg1"/>
                </a:solidFill>
              </a:rPr>
              <a:t> ---&gt; </a:t>
            </a:r>
            <a:r>
              <a:rPr lang="es-CO" sz="2800" b="1" dirty="0" err="1" smtClean="0">
                <a:solidFill>
                  <a:schemeClr val="bg1"/>
                </a:solidFill>
              </a:rPr>
              <a:t>Moodle</a:t>
            </a:r>
            <a:r>
              <a:rPr lang="es-CO" sz="2800" b="1" dirty="0" smtClean="0">
                <a:solidFill>
                  <a:schemeClr val="bg1"/>
                </a:solidFill>
              </a:rPr>
              <a:t> </a:t>
            </a:r>
            <a:r>
              <a:rPr lang="es-CO" sz="2800" b="1" dirty="0" err="1" smtClean="0">
                <a:solidFill>
                  <a:schemeClr val="bg1"/>
                </a:solidFill>
              </a:rPr>
              <a:t>Integration</a:t>
            </a:r>
            <a:r>
              <a:rPr lang="es-CO" sz="2800" b="1" dirty="0" smtClean="0">
                <a:solidFill>
                  <a:schemeClr val="bg1"/>
                </a:solidFill>
              </a:rPr>
              <a:t> </a:t>
            </a:r>
            <a:r>
              <a:rPr lang="es-CO" sz="2800" b="1" dirty="0" err="1" smtClean="0">
                <a:solidFill>
                  <a:schemeClr val="bg1"/>
                </a:solidFill>
              </a:rPr>
              <a:t>Scenarios</a:t>
            </a:r>
            <a:endParaRPr lang="es-CO" sz="2800" b="1" dirty="0">
              <a:solidFill>
                <a:schemeClr val="bg1"/>
              </a:solidFill>
            </a:endParaRPr>
          </a:p>
          <a:p>
            <a:endParaRPr lang="en-US" sz="3200" b="1" dirty="0">
              <a:solidFill>
                <a:schemeClr val="bg1"/>
              </a:solidFill>
            </a:endParaRPr>
          </a:p>
        </p:txBody>
      </p:sp>
      <p:sp>
        <p:nvSpPr>
          <p:cNvPr id="5" name="Content Placeholder 5"/>
          <p:cNvSpPr txBox="1">
            <a:spLocks/>
          </p:cNvSpPr>
          <p:nvPr/>
        </p:nvSpPr>
        <p:spPr>
          <a:xfrm>
            <a:off x="533400" y="1285860"/>
            <a:ext cx="7848600" cy="4857784"/>
          </a:xfrm>
          <a:prstGeom prst="rect">
            <a:avLst/>
          </a:prstGeom>
        </p:spPr>
        <p:txBody>
          <a:bodyPr/>
          <a:lstStyle/>
          <a:p>
            <a:pPr lvl="0">
              <a:spcBef>
                <a:spcPct val="20000"/>
              </a:spcBef>
              <a:buClr>
                <a:srgbClr val="99CC00"/>
              </a:buClr>
              <a:defRPr/>
            </a:pPr>
            <a:r>
              <a:rPr lang="es-CO" b="1" dirty="0" smtClean="0"/>
              <a:t>In </a:t>
            </a:r>
            <a:r>
              <a:rPr lang="es-CO" b="1" dirty="0" err="1" smtClean="0"/>
              <a:t>this</a:t>
            </a:r>
            <a:r>
              <a:rPr lang="es-CO" b="1" dirty="0" smtClean="0"/>
              <a:t> </a:t>
            </a:r>
            <a:r>
              <a:rPr lang="es-CO" b="1" dirty="0" err="1" smtClean="0"/>
              <a:t>scenario</a:t>
            </a:r>
            <a:r>
              <a:rPr lang="es-CO" b="1" dirty="0" smtClean="0"/>
              <a:t>, </a:t>
            </a:r>
            <a:r>
              <a:rPr lang="es-CO" b="1" dirty="0" err="1" smtClean="0"/>
              <a:t>Moodle</a:t>
            </a:r>
            <a:r>
              <a:rPr lang="es-CO" b="1" dirty="0" smtClean="0"/>
              <a:t> </a:t>
            </a:r>
            <a:r>
              <a:rPr lang="es-CO" b="1" dirty="0" err="1" smtClean="0"/>
              <a:t>access</a:t>
            </a:r>
            <a:r>
              <a:rPr lang="es-CO" b="1" dirty="0" smtClean="0"/>
              <a:t> data </a:t>
            </a:r>
            <a:r>
              <a:rPr lang="es-CO" b="1" dirty="0" err="1" smtClean="0"/>
              <a:t>from</a:t>
            </a:r>
            <a:r>
              <a:rPr lang="es-CO" b="1" dirty="0" smtClean="0"/>
              <a:t> </a:t>
            </a:r>
            <a:r>
              <a:rPr lang="es-CO" b="1" dirty="0" err="1" smtClean="0"/>
              <a:t>Salesforce</a:t>
            </a:r>
            <a:r>
              <a:rPr lang="es-CO" b="1" dirty="0" smtClean="0"/>
              <a:t>. </a:t>
            </a:r>
            <a:endParaRPr lang="en-US" b="1" dirty="0" smtClean="0"/>
          </a:p>
          <a:p>
            <a:pPr lvl="1">
              <a:spcBef>
                <a:spcPct val="20000"/>
              </a:spcBef>
              <a:buClr>
                <a:srgbClr val="99CC00"/>
              </a:buClr>
              <a:buFont typeface="Arial" pitchFamily="34" charset="0"/>
              <a:buChar char="•"/>
              <a:defRPr/>
            </a:pPr>
            <a:r>
              <a:rPr lang="es-CO" dirty="0" smtClean="0"/>
              <a:t>  </a:t>
            </a:r>
            <a:r>
              <a:rPr lang="es-CO" b="1" i="1" dirty="0" err="1" smtClean="0">
                <a:solidFill>
                  <a:schemeClr val="tx2">
                    <a:lumMod val="60000"/>
                    <a:lumOff val="40000"/>
                  </a:schemeClr>
                </a:solidFill>
              </a:rPr>
              <a:t>Salesforce</a:t>
            </a:r>
            <a:r>
              <a:rPr lang="es-CO" b="1" i="1" dirty="0" smtClean="0">
                <a:solidFill>
                  <a:schemeClr val="tx2">
                    <a:lumMod val="60000"/>
                    <a:lumOff val="40000"/>
                  </a:schemeClr>
                </a:solidFill>
              </a:rPr>
              <a:t> data </a:t>
            </a:r>
            <a:r>
              <a:rPr lang="es-CO" b="1" i="1" dirty="0" err="1" smtClean="0">
                <a:solidFill>
                  <a:schemeClr val="tx2">
                    <a:lumMod val="60000"/>
                    <a:lumOff val="40000"/>
                  </a:schemeClr>
                </a:solidFill>
              </a:rPr>
              <a:t>accessed</a:t>
            </a:r>
            <a:r>
              <a:rPr lang="es-CO" b="1" i="1" dirty="0" smtClean="0">
                <a:solidFill>
                  <a:schemeClr val="tx2">
                    <a:lumMod val="60000"/>
                    <a:lumOff val="40000"/>
                  </a:schemeClr>
                </a:solidFill>
              </a:rPr>
              <a:t> in </a:t>
            </a:r>
            <a:r>
              <a:rPr lang="es-CO" b="1" i="1" dirty="0" err="1" smtClean="0">
                <a:solidFill>
                  <a:schemeClr val="tx2">
                    <a:lumMod val="60000"/>
                    <a:lumOff val="40000"/>
                  </a:schemeClr>
                </a:solidFill>
              </a:rPr>
              <a:t>Moodle</a:t>
            </a:r>
            <a:endParaRPr lang="es-CO" b="1" i="1" dirty="0" smtClean="0">
              <a:solidFill>
                <a:schemeClr val="tx2">
                  <a:lumMod val="60000"/>
                  <a:lumOff val="40000"/>
                </a:schemeClr>
              </a:solidFill>
            </a:endParaRPr>
          </a:p>
          <a:p>
            <a:pPr lvl="2">
              <a:spcBef>
                <a:spcPct val="20000"/>
              </a:spcBef>
              <a:buClr>
                <a:srgbClr val="99CC00"/>
              </a:buClr>
              <a:buFont typeface="Arial" pitchFamily="34" charset="0"/>
              <a:buChar char="•"/>
              <a:defRPr/>
            </a:pPr>
            <a:r>
              <a:rPr lang="es-CO" b="1" dirty="0" smtClean="0"/>
              <a:t>  </a:t>
            </a:r>
            <a:r>
              <a:rPr lang="en-US" dirty="0" smtClean="0"/>
              <a:t>address , birth date, social </a:t>
            </a:r>
            <a:r>
              <a:rPr lang="en-US" dirty="0" smtClean="0"/>
              <a:t>security </a:t>
            </a:r>
            <a:r>
              <a:rPr lang="en-US" dirty="0" smtClean="0"/>
              <a:t>number</a:t>
            </a:r>
            <a:endParaRPr lang="en-US" dirty="0" smtClean="0"/>
          </a:p>
          <a:p>
            <a:pPr lvl="0">
              <a:spcBef>
                <a:spcPct val="20000"/>
              </a:spcBef>
              <a:buClr>
                <a:srgbClr val="99CC00"/>
              </a:buClr>
              <a:defRPr/>
            </a:pPr>
            <a:r>
              <a:rPr lang="en-US" dirty="0" smtClean="0"/>
              <a:t>This </a:t>
            </a:r>
            <a:r>
              <a:rPr lang="en-US" dirty="0"/>
              <a:t>data is used in M</a:t>
            </a:r>
            <a:r>
              <a:rPr lang="en-US" dirty="0" smtClean="0"/>
              <a:t>oodle </a:t>
            </a:r>
            <a:r>
              <a:rPr lang="en-US" dirty="0"/>
              <a:t>for reporting or printing certificates etc. </a:t>
            </a:r>
            <a:endParaRPr lang="en-US" dirty="0" smtClean="0"/>
          </a:p>
          <a:p>
            <a:pPr lvl="0">
              <a:spcBef>
                <a:spcPct val="20000"/>
              </a:spcBef>
              <a:buClr>
                <a:srgbClr val="99CC00"/>
              </a:buClr>
              <a:defRPr/>
            </a:pPr>
            <a:endParaRPr lang="es-CO" dirty="0" smtClean="0"/>
          </a:p>
          <a:p>
            <a:pPr lvl="0">
              <a:spcBef>
                <a:spcPct val="20000"/>
              </a:spcBef>
              <a:buClr>
                <a:srgbClr val="99CC00"/>
              </a:buClr>
              <a:defRPr/>
            </a:pPr>
            <a:endParaRPr lang="en-US" dirty="0" smtClean="0"/>
          </a:p>
          <a:p>
            <a:pPr lvl="0">
              <a:spcBef>
                <a:spcPct val="20000"/>
              </a:spcBef>
              <a:buClr>
                <a:srgbClr val="99CC00"/>
              </a:buClr>
              <a:defRPr/>
            </a:pPr>
            <a:endParaRPr lang="en-US" dirty="0" smtClean="0"/>
          </a:p>
          <a:p>
            <a:pPr lvl="1">
              <a:spcBef>
                <a:spcPct val="20000"/>
              </a:spcBef>
              <a:buClr>
                <a:srgbClr val="99CC00"/>
              </a:buClr>
              <a:buFont typeface="Arial" pitchFamily="34" charset="0"/>
              <a:buChar char="•"/>
              <a:defRPr/>
            </a:pPr>
            <a:endParaRPr lang="es-CO" noProof="0" dirty="0" smtClean="0"/>
          </a:p>
          <a:p>
            <a:pPr lvl="1">
              <a:spcBef>
                <a:spcPct val="20000"/>
              </a:spcBef>
              <a:buClr>
                <a:srgbClr val="99CC00"/>
              </a:buClr>
              <a:buFont typeface="Arial" pitchFamily="34" charset="0"/>
              <a:buChar char="•"/>
              <a:defRPr/>
            </a:pPr>
            <a:endParaRPr lang="es-CO" b="1" i="1" dirty="0" smtClean="0">
              <a:solidFill>
                <a:schemeClr val="tx2">
                  <a:lumMod val="60000"/>
                  <a:lumOff val="40000"/>
                </a:schemeClr>
              </a:solidFill>
            </a:endParaRPr>
          </a:p>
          <a:p>
            <a:pPr lvl="1">
              <a:spcBef>
                <a:spcPct val="20000"/>
              </a:spcBef>
              <a:buClr>
                <a:srgbClr val="99CC00"/>
              </a:buClr>
              <a:buFont typeface="Arial" pitchFamily="34" charset="0"/>
              <a:buChar char="•"/>
              <a:defRPr/>
            </a:pPr>
            <a:r>
              <a:rPr lang="es-CO" b="1" i="1" noProof="0" dirty="0" err="1" smtClean="0">
                <a:solidFill>
                  <a:schemeClr val="tx2">
                    <a:lumMod val="60000"/>
                    <a:lumOff val="40000"/>
                  </a:schemeClr>
                </a:solidFill>
              </a:rPr>
              <a:t>Controlled</a:t>
            </a:r>
            <a:r>
              <a:rPr lang="es-CO" b="1" i="1" noProof="0" dirty="0" smtClean="0">
                <a:solidFill>
                  <a:schemeClr val="tx2">
                    <a:lumMod val="60000"/>
                    <a:lumOff val="40000"/>
                  </a:schemeClr>
                </a:solidFill>
              </a:rPr>
              <a:t> </a:t>
            </a:r>
            <a:r>
              <a:rPr lang="es-CO" b="1" i="1" noProof="0" dirty="0" smtClean="0">
                <a:solidFill>
                  <a:schemeClr val="tx2">
                    <a:lumMod val="60000"/>
                    <a:lumOff val="40000"/>
                  </a:schemeClr>
                </a:solidFill>
              </a:rPr>
              <a:t>Access</a:t>
            </a:r>
          </a:p>
          <a:p>
            <a:pPr lvl="2">
              <a:spcBef>
                <a:spcPct val="20000"/>
              </a:spcBef>
              <a:buClr>
                <a:srgbClr val="99CC00"/>
              </a:buClr>
              <a:buFont typeface="Arial" pitchFamily="34" charset="0"/>
              <a:buChar char="•"/>
              <a:defRPr/>
            </a:pPr>
            <a:r>
              <a:rPr lang="es-CO" dirty="0" smtClean="0"/>
              <a:t> </a:t>
            </a:r>
            <a:r>
              <a:rPr lang="es-CO" dirty="0" err="1" smtClean="0"/>
              <a:t>Check</a:t>
            </a:r>
            <a:r>
              <a:rPr lang="es-CO" dirty="0" smtClean="0"/>
              <a:t> </a:t>
            </a:r>
            <a:r>
              <a:rPr lang="es-CO" dirty="0" err="1" smtClean="0"/>
              <a:t>user</a:t>
            </a:r>
            <a:r>
              <a:rPr lang="es-CO" dirty="0" smtClean="0"/>
              <a:t> </a:t>
            </a:r>
            <a:r>
              <a:rPr lang="es-CO" dirty="0" err="1" smtClean="0"/>
              <a:t>type</a:t>
            </a:r>
            <a:r>
              <a:rPr lang="es-CO" dirty="0" smtClean="0"/>
              <a:t> (</a:t>
            </a:r>
            <a:r>
              <a:rPr lang="es-CO" dirty="0" err="1" smtClean="0"/>
              <a:t>Customer</a:t>
            </a:r>
            <a:r>
              <a:rPr lang="es-CO" dirty="0" smtClean="0"/>
              <a:t>, </a:t>
            </a:r>
            <a:r>
              <a:rPr lang="es-CO" dirty="0" err="1" smtClean="0"/>
              <a:t>Partner</a:t>
            </a:r>
            <a:r>
              <a:rPr lang="es-CO" dirty="0" smtClean="0"/>
              <a:t>, </a:t>
            </a:r>
            <a:r>
              <a:rPr lang="es-CO" dirty="0" err="1" smtClean="0"/>
              <a:t>Vendor</a:t>
            </a:r>
            <a:r>
              <a:rPr lang="es-CO" dirty="0" smtClean="0"/>
              <a:t> </a:t>
            </a:r>
            <a:r>
              <a:rPr lang="es-CO" dirty="0" err="1" smtClean="0"/>
              <a:t>etc</a:t>
            </a:r>
            <a:r>
              <a:rPr lang="es-CO" dirty="0" smtClean="0"/>
              <a:t>) in </a:t>
            </a:r>
            <a:r>
              <a:rPr lang="es-CO" dirty="0" err="1" smtClean="0"/>
              <a:t>Saleforce</a:t>
            </a:r>
            <a:endParaRPr lang="es-CO" dirty="0" smtClean="0"/>
          </a:p>
          <a:p>
            <a:pPr lvl="2">
              <a:spcBef>
                <a:spcPct val="20000"/>
              </a:spcBef>
              <a:buClr>
                <a:srgbClr val="99CC00"/>
              </a:buClr>
              <a:buFont typeface="Arial" pitchFamily="34" charset="0"/>
              <a:buChar char="•"/>
              <a:defRPr/>
            </a:pPr>
            <a:r>
              <a:rPr lang="es-CO" noProof="0" dirty="0" smtClean="0"/>
              <a:t> </a:t>
            </a:r>
            <a:r>
              <a:rPr lang="es-CO" noProof="0" dirty="0" err="1" smtClean="0"/>
              <a:t>Accordingly</a:t>
            </a:r>
            <a:r>
              <a:rPr lang="es-CO" noProof="0" dirty="0" smtClean="0"/>
              <a:t> </a:t>
            </a:r>
            <a:r>
              <a:rPr lang="es-CO" noProof="0" dirty="0" err="1" smtClean="0"/>
              <a:t>give</a:t>
            </a:r>
            <a:r>
              <a:rPr lang="es-CO" noProof="0" dirty="0" smtClean="0"/>
              <a:t> </a:t>
            </a:r>
            <a:r>
              <a:rPr lang="es-CO" noProof="0" dirty="0" err="1" smtClean="0"/>
              <a:t>access</a:t>
            </a:r>
            <a:r>
              <a:rPr lang="es-CO" noProof="0" dirty="0" smtClean="0"/>
              <a:t> </a:t>
            </a:r>
            <a:r>
              <a:rPr lang="es-CO" noProof="0" dirty="0" err="1" smtClean="0"/>
              <a:t>to</a:t>
            </a:r>
            <a:r>
              <a:rPr lang="es-CO" noProof="0" dirty="0" smtClean="0"/>
              <a:t> </a:t>
            </a:r>
            <a:r>
              <a:rPr lang="es-CO" noProof="0" dirty="0" err="1" smtClean="0"/>
              <a:t>content</a:t>
            </a:r>
            <a:r>
              <a:rPr lang="es-CO" noProof="0" dirty="0" smtClean="0"/>
              <a:t> in </a:t>
            </a:r>
            <a:r>
              <a:rPr lang="es-CO" noProof="0" dirty="0" err="1" smtClean="0"/>
              <a:t>Moodle</a:t>
            </a:r>
            <a:endParaRPr lang="es-CO" noProof="0" dirty="0" smtClean="0"/>
          </a:p>
          <a:p>
            <a:pPr lvl="0">
              <a:spcBef>
                <a:spcPct val="20000"/>
              </a:spcBef>
              <a:buClr>
                <a:srgbClr val="99CC00"/>
              </a:buClr>
              <a:defRPr/>
            </a:pPr>
            <a:r>
              <a:rPr lang="en-GB" noProof="0" dirty="0" smtClean="0"/>
              <a:t>By figuring out user types, one </a:t>
            </a:r>
            <a:r>
              <a:rPr lang="en-GB" noProof="0" dirty="0" err="1" smtClean="0"/>
              <a:t>Moodle</a:t>
            </a:r>
            <a:r>
              <a:rPr lang="en-GB" noProof="0" dirty="0" smtClean="0"/>
              <a:t> platform can be used by all the internal and external users.</a:t>
            </a:r>
          </a:p>
          <a:p>
            <a:pPr marL="452438" marR="0" lvl="0" indent="-452438" algn="l" defTabSz="914400" rtl="0" eaLnBrk="1" fontAlgn="auto" latinLnBrk="0" hangingPunct="1">
              <a:lnSpc>
                <a:spcPct val="100000"/>
              </a:lnSpc>
              <a:spcBef>
                <a:spcPct val="20000"/>
              </a:spcBef>
              <a:spcAft>
                <a:spcPts val="0"/>
              </a:spcAft>
              <a:buClr>
                <a:srgbClr val="99CC00"/>
              </a:buClr>
              <a:buSzTx/>
              <a:buFont typeface="Arial" pitchFamily="34" charset="0"/>
              <a:buChar char="•"/>
              <a:tabLst/>
              <a:defRPr/>
            </a:pP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4577" name="Picture 1" descr="C:\Users\Sach\Downloads\LaSalle_transcript950ps.jpg"/>
          <p:cNvPicPr>
            <a:picLocks noChangeAspect="1" noChangeArrowheads="1"/>
          </p:cNvPicPr>
          <p:nvPr/>
        </p:nvPicPr>
        <p:blipFill>
          <a:blip r:embed="rId3"/>
          <a:srcRect l="4547" t="20971" r="10611" b="35950"/>
          <a:stretch>
            <a:fillRect/>
          </a:stretch>
        </p:blipFill>
        <p:spPr bwMode="auto">
          <a:xfrm>
            <a:off x="2643174" y="2643182"/>
            <a:ext cx="4191234" cy="1615074"/>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1968100269"/>
      </p:ext>
    </p:extLst>
  </p:cSld>
  <p:clrMapOvr>
    <a:masterClrMapping/>
  </p:clrMapOvr>
  <p:transition spd="slow" advClick="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5728"/>
            <a:ext cx="6934200" cy="830997"/>
          </a:xfrm>
          <a:prstGeom prst="rect">
            <a:avLst/>
          </a:prstGeom>
          <a:noFill/>
        </p:spPr>
        <p:txBody>
          <a:bodyPr wrap="square" rtlCol="0">
            <a:spAutoFit/>
          </a:bodyPr>
          <a:lstStyle/>
          <a:p>
            <a:r>
              <a:rPr lang="es-CO" sz="3200" b="1" dirty="0" smtClean="0">
                <a:solidFill>
                  <a:schemeClr val="bg1"/>
                </a:solidFill>
              </a:rPr>
              <a:t>Access </a:t>
            </a:r>
            <a:r>
              <a:rPr lang="es-CO" sz="3200" b="1" dirty="0" err="1" smtClean="0">
                <a:solidFill>
                  <a:schemeClr val="bg1"/>
                </a:solidFill>
              </a:rPr>
              <a:t>to</a:t>
            </a:r>
            <a:r>
              <a:rPr lang="es-CO" sz="3200" b="1" dirty="0" smtClean="0">
                <a:solidFill>
                  <a:schemeClr val="bg1"/>
                </a:solidFill>
              </a:rPr>
              <a:t> </a:t>
            </a:r>
            <a:r>
              <a:rPr lang="es-CO" sz="3200" b="1" dirty="0" err="1" smtClean="0">
                <a:solidFill>
                  <a:schemeClr val="bg1"/>
                </a:solidFill>
              </a:rPr>
              <a:t>Salesforce</a:t>
            </a:r>
            <a:r>
              <a:rPr lang="es-CO" sz="3200" b="1" dirty="0" smtClean="0">
                <a:solidFill>
                  <a:schemeClr val="bg1"/>
                </a:solidFill>
              </a:rPr>
              <a:t> Data </a:t>
            </a:r>
            <a:r>
              <a:rPr lang="es-CO" sz="3200" b="1" dirty="0" err="1" smtClean="0">
                <a:solidFill>
                  <a:schemeClr val="bg1"/>
                </a:solidFill>
              </a:rPr>
              <a:t>inside</a:t>
            </a:r>
            <a:r>
              <a:rPr lang="es-CO" sz="3200" b="1" dirty="0" smtClean="0">
                <a:solidFill>
                  <a:schemeClr val="bg1"/>
                </a:solidFill>
              </a:rPr>
              <a:t> </a:t>
            </a:r>
            <a:r>
              <a:rPr lang="es-CO" sz="3200" b="1" dirty="0" err="1" smtClean="0">
                <a:solidFill>
                  <a:schemeClr val="bg1"/>
                </a:solidFill>
              </a:rPr>
              <a:t>Moodle</a:t>
            </a:r>
            <a:endParaRPr lang="es-CO" sz="3200" b="1" dirty="0" smtClean="0">
              <a:solidFill>
                <a:schemeClr val="bg1"/>
              </a:solidFill>
            </a:endParaRPr>
          </a:p>
          <a:p>
            <a:pPr algn="ctr"/>
            <a:r>
              <a:rPr lang="es-CO" sz="1600" b="1" dirty="0" smtClean="0">
                <a:solidFill>
                  <a:schemeClr val="accent6">
                    <a:lumMod val="60000"/>
                    <a:lumOff val="40000"/>
                  </a:schemeClr>
                </a:solidFill>
              </a:rPr>
              <a:t>(</a:t>
            </a:r>
            <a:r>
              <a:rPr lang="es-CO" sz="1600" b="1" dirty="0" err="1" smtClean="0">
                <a:solidFill>
                  <a:schemeClr val="accent6">
                    <a:lumMod val="60000"/>
                    <a:lumOff val="40000"/>
                  </a:schemeClr>
                </a:solidFill>
              </a:rPr>
              <a:t>Printing</a:t>
            </a:r>
            <a:r>
              <a:rPr lang="es-CO" sz="1600" b="1" dirty="0" smtClean="0">
                <a:solidFill>
                  <a:schemeClr val="accent6">
                    <a:lumMod val="60000"/>
                    <a:lumOff val="40000"/>
                  </a:schemeClr>
                </a:solidFill>
              </a:rPr>
              <a:t> </a:t>
            </a:r>
            <a:r>
              <a:rPr lang="es-CO" sz="1600" b="1" dirty="0" err="1" smtClean="0">
                <a:solidFill>
                  <a:schemeClr val="accent6">
                    <a:lumMod val="60000"/>
                    <a:lumOff val="40000"/>
                  </a:schemeClr>
                </a:solidFill>
              </a:rPr>
              <a:t>transcript</a:t>
            </a:r>
            <a:r>
              <a:rPr lang="es-CO" sz="1600" b="1" dirty="0" smtClean="0">
                <a:solidFill>
                  <a:schemeClr val="accent6">
                    <a:lumMod val="60000"/>
                    <a:lumOff val="40000"/>
                  </a:schemeClr>
                </a:solidFill>
              </a:rPr>
              <a:t> </a:t>
            </a:r>
            <a:r>
              <a:rPr lang="es-CO" sz="1600" b="1" dirty="0" err="1" smtClean="0">
                <a:solidFill>
                  <a:schemeClr val="accent6">
                    <a:lumMod val="60000"/>
                    <a:lumOff val="40000"/>
                  </a:schemeClr>
                </a:solidFill>
              </a:rPr>
              <a:t>inside</a:t>
            </a:r>
            <a:r>
              <a:rPr lang="es-CO" sz="1600" b="1" dirty="0" smtClean="0">
                <a:solidFill>
                  <a:schemeClr val="accent6">
                    <a:lumMod val="60000"/>
                    <a:lumOff val="40000"/>
                  </a:schemeClr>
                </a:solidFill>
              </a:rPr>
              <a:t> </a:t>
            </a:r>
            <a:r>
              <a:rPr lang="es-CO" sz="1600" b="1" dirty="0" err="1" smtClean="0">
                <a:solidFill>
                  <a:schemeClr val="accent6">
                    <a:lumMod val="60000"/>
                    <a:lumOff val="40000"/>
                  </a:schemeClr>
                </a:solidFill>
              </a:rPr>
              <a:t>Moodle</a:t>
            </a:r>
            <a:r>
              <a:rPr lang="es-CO" sz="1600" b="1" dirty="0" smtClean="0">
                <a:solidFill>
                  <a:schemeClr val="accent6">
                    <a:lumMod val="60000"/>
                    <a:lumOff val="40000"/>
                  </a:schemeClr>
                </a:solidFill>
              </a:rPr>
              <a:t>)</a:t>
            </a:r>
            <a:endParaRPr lang="en-US" sz="1600" b="1" dirty="0">
              <a:solidFill>
                <a:schemeClr val="accent6">
                  <a:lumMod val="60000"/>
                  <a:lumOff val="40000"/>
                </a:schemeClr>
              </a:solidFill>
            </a:endParaRPr>
          </a:p>
        </p:txBody>
      </p:sp>
      <p:sp>
        <p:nvSpPr>
          <p:cNvPr id="5" name="Content Placeholder 5"/>
          <p:cNvSpPr txBox="1">
            <a:spLocks/>
          </p:cNvSpPr>
          <p:nvPr/>
        </p:nvSpPr>
        <p:spPr>
          <a:xfrm>
            <a:off x="533400" y="1285860"/>
            <a:ext cx="7848600" cy="4857784"/>
          </a:xfrm>
          <a:prstGeom prst="rect">
            <a:avLst/>
          </a:prstGeom>
        </p:spPr>
        <p:txBody>
          <a:bodyPr/>
          <a:lstStyle/>
          <a:p>
            <a:pPr marL="452438" marR="0" lvl="0" indent="-452438" algn="l" defTabSz="914400" rtl="0" eaLnBrk="1" fontAlgn="auto" latinLnBrk="0" hangingPunct="1">
              <a:lnSpc>
                <a:spcPct val="100000"/>
              </a:lnSpc>
              <a:spcBef>
                <a:spcPct val="20000"/>
              </a:spcBef>
              <a:spcAft>
                <a:spcPts val="0"/>
              </a:spcAft>
              <a:buClr>
                <a:srgbClr val="99CC00"/>
              </a:buClr>
              <a:buSzTx/>
              <a:buFont typeface="Arial" pitchFamily="34" charset="0"/>
              <a:buChar char="•"/>
              <a:tabLst/>
              <a:defRPr/>
            </a:pP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9938" name="Picture 2" descr="C:\Users\Sach\Downloads\LaSalle_transcript950ps.jpg"/>
          <p:cNvPicPr>
            <a:picLocks noChangeAspect="1" noChangeArrowheads="1"/>
          </p:cNvPicPr>
          <p:nvPr/>
        </p:nvPicPr>
        <p:blipFill>
          <a:blip r:embed="rId3"/>
          <a:srcRect/>
          <a:stretch>
            <a:fillRect/>
          </a:stretch>
        </p:blipFill>
        <p:spPr bwMode="auto">
          <a:xfrm>
            <a:off x="500034" y="1142984"/>
            <a:ext cx="6889061" cy="5228434"/>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1968100269"/>
      </p:ext>
    </p:extLst>
  </p:cSld>
  <p:clrMapOvr>
    <a:masterClrMapping/>
  </p:clrMapOvr>
  <p:transition spd="slow" advClick="0">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60648"/>
            <a:ext cx="6934200" cy="584775"/>
          </a:xfrm>
          <a:prstGeom prst="rect">
            <a:avLst/>
          </a:prstGeom>
          <a:noFill/>
        </p:spPr>
        <p:txBody>
          <a:bodyPr wrap="square" rtlCol="0">
            <a:spAutoFit/>
          </a:bodyPr>
          <a:lstStyle/>
          <a:p>
            <a:r>
              <a:rPr lang="es-CO" sz="3200" b="1" dirty="0" err="1" smtClean="0">
                <a:solidFill>
                  <a:schemeClr val="bg1"/>
                </a:solidFill>
              </a:rPr>
              <a:t>Moodle</a:t>
            </a:r>
            <a:r>
              <a:rPr lang="es-CO" sz="3200" b="1" dirty="0" smtClean="0">
                <a:solidFill>
                  <a:schemeClr val="bg1"/>
                </a:solidFill>
              </a:rPr>
              <a:t> </a:t>
            </a:r>
            <a:r>
              <a:rPr lang="es-CO" sz="3200" b="1" dirty="0" smtClean="0">
                <a:solidFill>
                  <a:schemeClr val="bg1"/>
                </a:solidFill>
                <a:sym typeface="Wingdings" pitchFamily="2" charset="2"/>
              </a:rPr>
              <a:t> </a:t>
            </a:r>
            <a:r>
              <a:rPr lang="es-CO" sz="3200" b="1" dirty="0" err="1" smtClean="0">
                <a:solidFill>
                  <a:schemeClr val="bg1"/>
                </a:solidFill>
                <a:sym typeface="Wingdings" pitchFamily="2" charset="2"/>
              </a:rPr>
              <a:t>Salesforce</a:t>
            </a:r>
            <a:r>
              <a:rPr lang="es-CO" sz="3200" b="1" dirty="0" smtClean="0">
                <a:solidFill>
                  <a:schemeClr val="bg1"/>
                </a:solidFill>
                <a:sym typeface="Wingdings" pitchFamily="2" charset="2"/>
              </a:rPr>
              <a:t> </a:t>
            </a:r>
            <a:r>
              <a:rPr lang="es-CO" sz="3200" b="1" dirty="0" err="1" smtClean="0">
                <a:solidFill>
                  <a:schemeClr val="bg1"/>
                </a:solidFill>
                <a:sym typeface="Wingdings" pitchFamily="2" charset="2"/>
              </a:rPr>
              <a:t>Scenarios</a:t>
            </a:r>
            <a:endParaRPr lang="en-US" sz="3200" b="1" dirty="0">
              <a:solidFill>
                <a:schemeClr val="bg1"/>
              </a:solidFill>
            </a:endParaRPr>
          </a:p>
        </p:txBody>
      </p:sp>
      <p:sp>
        <p:nvSpPr>
          <p:cNvPr id="5" name="Content Placeholder 5"/>
          <p:cNvSpPr txBox="1">
            <a:spLocks/>
          </p:cNvSpPr>
          <p:nvPr/>
        </p:nvSpPr>
        <p:spPr>
          <a:xfrm>
            <a:off x="533400" y="1357298"/>
            <a:ext cx="7848600" cy="3900501"/>
          </a:xfrm>
          <a:prstGeom prst="rect">
            <a:avLst/>
          </a:prstGeom>
        </p:spPr>
        <p:txBody>
          <a:bodyPr/>
          <a:lstStyle/>
          <a:p>
            <a:r>
              <a:rPr lang="en-US" dirty="0" smtClean="0"/>
              <a:t>In </a:t>
            </a:r>
            <a:r>
              <a:rPr lang="en-US" dirty="0"/>
              <a:t>this integration M</a:t>
            </a:r>
            <a:r>
              <a:rPr lang="en-US" dirty="0" smtClean="0"/>
              <a:t>oodle </a:t>
            </a:r>
            <a:r>
              <a:rPr lang="en-US" dirty="0"/>
              <a:t>data is accessed in </a:t>
            </a:r>
            <a:r>
              <a:rPr lang="en-US" dirty="0" err="1"/>
              <a:t>S</a:t>
            </a:r>
            <a:r>
              <a:rPr lang="en-US" dirty="0" err="1" smtClean="0"/>
              <a:t>alesforce</a:t>
            </a:r>
            <a:r>
              <a:rPr lang="en-US" dirty="0"/>
              <a:t>. Managers can assign courses to students/employees, they can see their course progress and much more. This data is stored in Moodle but accessed in </a:t>
            </a:r>
            <a:r>
              <a:rPr lang="en-US" dirty="0" err="1"/>
              <a:t>Salesforce</a:t>
            </a:r>
            <a:r>
              <a:rPr lang="en-US" dirty="0"/>
              <a:t>. </a:t>
            </a:r>
            <a:endParaRPr lang="en-US" dirty="0" smtClean="0"/>
          </a:p>
          <a:p>
            <a:endParaRPr lang="en-US" dirty="0" smtClean="0"/>
          </a:p>
          <a:p>
            <a:pPr>
              <a:buFont typeface="Arial" pitchFamily="34" charset="0"/>
              <a:buChar char="•"/>
            </a:pPr>
            <a:r>
              <a:rPr lang="en-US" dirty="0" smtClean="0"/>
              <a:t>  Training and Certifications </a:t>
            </a:r>
            <a:r>
              <a:rPr lang="en-US" dirty="0"/>
              <a:t>results and </a:t>
            </a:r>
            <a:r>
              <a:rPr lang="en-US" dirty="0" smtClean="0"/>
              <a:t>statistics</a:t>
            </a:r>
          </a:p>
          <a:p>
            <a:pPr>
              <a:buFont typeface="Arial" pitchFamily="34" charset="0"/>
              <a:buChar char="•"/>
            </a:pPr>
            <a:r>
              <a:rPr lang="en-US" dirty="0" smtClean="0"/>
              <a:t>  Enrollment information</a:t>
            </a:r>
          </a:p>
          <a:p>
            <a:pPr>
              <a:buFont typeface="Arial" pitchFamily="34" charset="0"/>
              <a:buChar char="•"/>
            </a:pPr>
            <a:r>
              <a:rPr lang="en-US" dirty="0" smtClean="0"/>
              <a:t>  Account information: how many students in one particular account</a:t>
            </a:r>
          </a:p>
          <a:p>
            <a:pPr>
              <a:buFont typeface="Arial" pitchFamily="34" charset="0"/>
              <a:buChar char="•"/>
            </a:pPr>
            <a:r>
              <a:rPr lang="es-CO" dirty="0" smtClean="0"/>
              <a:t>  Storage of </a:t>
            </a:r>
            <a:r>
              <a:rPr lang="es-CO" dirty="0" err="1" smtClean="0"/>
              <a:t>certificates</a:t>
            </a:r>
            <a:r>
              <a:rPr lang="es-CO" dirty="0" smtClean="0"/>
              <a:t> and </a:t>
            </a:r>
            <a:r>
              <a:rPr lang="es-CO" dirty="0" err="1" smtClean="0"/>
              <a:t>transcripts</a:t>
            </a:r>
            <a:r>
              <a:rPr lang="es-CO" dirty="0" smtClean="0"/>
              <a:t> </a:t>
            </a:r>
            <a:r>
              <a:rPr lang="es-CO" dirty="0" err="1" smtClean="0"/>
              <a:t>for</a:t>
            </a:r>
            <a:r>
              <a:rPr lang="es-CO" dirty="0" smtClean="0"/>
              <a:t> </a:t>
            </a:r>
            <a:r>
              <a:rPr lang="es-CO" dirty="0" err="1" smtClean="0"/>
              <a:t>archiving</a:t>
            </a:r>
            <a:r>
              <a:rPr lang="es-CO" dirty="0" smtClean="0"/>
              <a:t> </a:t>
            </a:r>
            <a:r>
              <a:rPr lang="es-CO" dirty="0" err="1" smtClean="0"/>
              <a:t>purposes</a:t>
            </a:r>
            <a:endParaRPr lang="es-CO" dirty="0" smtClean="0"/>
          </a:p>
          <a:p>
            <a:pPr>
              <a:buFont typeface="Arial" pitchFamily="34" charset="0"/>
              <a:buChar char="•"/>
            </a:pPr>
            <a:r>
              <a:rPr lang="es-CO" dirty="0" smtClean="0"/>
              <a:t>  Email marketing</a:t>
            </a: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 val="2360903878"/>
      </p:ext>
    </p:extLst>
  </p:cSld>
  <p:clrMapOvr>
    <a:masterClrMapping/>
  </p:clrMapOvr>
  <p:transition spd="slow" advClick="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60648"/>
            <a:ext cx="6934200" cy="1077218"/>
          </a:xfrm>
          <a:prstGeom prst="rect">
            <a:avLst/>
          </a:prstGeom>
          <a:noFill/>
        </p:spPr>
        <p:txBody>
          <a:bodyPr wrap="square" rtlCol="0">
            <a:spAutoFit/>
          </a:bodyPr>
          <a:lstStyle/>
          <a:p>
            <a:r>
              <a:rPr lang="es-CO" sz="3200" b="1" dirty="0" smtClean="0">
                <a:solidFill>
                  <a:schemeClr val="bg1"/>
                </a:solidFill>
              </a:rPr>
              <a:t>Use Case- SSO/Single </a:t>
            </a:r>
            <a:r>
              <a:rPr lang="es-CO" sz="3200" b="1" dirty="0" err="1" smtClean="0">
                <a:solidFill>
                  <a:schemeClr val="bg1"/>
                </a:solidFill>
              </a:rPr>
              <a:t>Sign</a:t>
            </a:r>
            <a:r>
              <a:rPr lang="es-CO" sz="3200" b="1" dirty="0" smtClean="0">
                <a:solidFill>
                  <a:schemeClr val="bg1"/>
                </a:solidFill>
              </a:rPr>
              <a:t> </a:t>
            </a:r>
            <a:r>
              <a:rPr lang="es-CO" sz="3200" b="1" dirty="0" err="1" smtClean="0">
                <a:solidFill>
                  <a:schemeClr val="bg1"/>
                </a:solidFill>
              </a:rPr>
              <a:t>On</a:t>
            </a:r>
            <a:endParaRPr lang="es-CO" sz="3200" b="1" dirty="0">
              <a:solidFill>
                <a:schemeClr val="bg1"/>
              </a:solidFill>
            </a:endParaRPr>
          </a:p>
          <a:p>
            <a:endParaRPr lang="en-US" sz="3200" b="1" dirty="0">
              <a:solidFill>
                <a:schemeClr val="bg1"/>
              </a:solidFill>
            </a:endParaRPr>
          </a:p>
        </p:txBody>
      </p:sp>
      <p:sp>
        <p:nvSpPr>
          <p:cNvPr id="5" name="Content Placeholder 5"/>
          <p:cNvSpPr txBox="1">
            <a:spLocks/>
          </p:cNvSpPr>
          <p:nvPr/>
        </p:nvSpPr>
        <p:spPr>
          <a:xfrm>
            <a:off x="533400" y="1905000"/>
            <a:ext cx="7848600" cy="3352799"/>
          </a:xfrm>
          <a:prstGeom prst="rect">
            <a:avLst/>
          </a:prstGeom>
        </p:spPr>
        <p:txBody>
          <a:bodyPr/>
          <a:lstStyle/>
          <a:p>
            <a:r>
              <a:rPr lang="en-US" sz="2400" dirty="0"/>
              <a:t/>
            </a:r>
            <a:br>
              <a:rPr lang="en-US" sz="2400" dirty="0"/>
            </a:b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Rectangle 2"/>
          <p:cNvSpPr/>
          <p:nvPr/>
        </p:nvSpPr>
        <p:spPr>
          <a:xfrm>
            <a:off x="428596" y="1643050"/>
            <a:ext cx="6477000" cy="2031325"/>
          </a:xfrm>
          <a:prstGeom prst="rect">
            <a:avLst/>
          </a:prstGeom>
        </p:spPr>
        <p:txBody>
          <a:bodyPr wrap="square">
            <a:spAutoFit/>
          </a:bodyPr>
          <a:lstStyle/>
          <a:p>
            <a:pPr marL="285750" indent="-285750">
              <a:buFont typeface="Arial" pitchFamily="34" charset="0"/>
              <a:buChar char="•"/>
            </a:pPr>
            <a:r>
              <a:rPr lang="en-US" b="1" dirty="0"/>
              <a:t>Single Sign-on from </a:t>
            </a:r>
            <a:r>
              <a:rPr lang="en-US" b="1" dirty="0" err="1"/>
              <a:t>Salesforce</a:t>
            </a:r>
            <a:r>
              <a:rPr lang="en-US" b="1" dirty="0"/>
              <a:t>:</a:t>
            </a:r>
            <a:r>
              <a:rPr lang="en-US" dirty="0"/>
              <a:t> </a:t>
            </a:r>
            <a:r>
              <a:rPr lang="en-US" dirty="0" smtClean="0"/>
              <a:t> User </a:t>
            </a:r>
            <a:r>
              <a:rPr lang="en-US" dirty="0"/>
              <a:t>logs into </a:t>
            </a:r>
            <a:r>
              <a:rPr lang="en-US" dirty="0" err="1"/>
              <a:t>S</a:t>
            </a:r>
            <a:r>
              <a:rPr lang="en-US" dirty="0" err="1" smtClean="0"/>
              <a:t>alesforce</a:t>
            </a:r>
            <a:r>
              <a:rPr lang="en-US" dirty="0"/>
              <a:t>and clicks on a button to get into LMS. They are automatically logged into Moodle without having to enter credentials</a:t>
            </a:r>
            <a:r>
              <a:rPr lang="en-US" dirty="0" smtClean="0"/>
              <a:t>.</a:t>
            </a:r>
          </a:p>
          <a:p>
            <a:pPr marL="285750" indent="-285750">
              <a:buFont typeface="Arial" pitchFamily="34" charset="0"/>
              <a:buChar char="•"/>
            </a:pPr>
            <a:endParaRPr lang="en-US" dirty="0" smtClean="0"/>
          </a:p>
          <a:p>
            <a:endParaRPr lang="en-US" b="1" dirty="0"/>
          </a:p>
          <a:p>
            <a:pPr marL="285750" indent="-285750">
              <a:buFont typeface="Arial" pitchFamily="34" charset="0"/>
              <a:buChar char="•"/>
            </a:pPr>
            <a:endParaRPr lang="en-US" b="1" dirty="0" smtClean="0"/>
          </a:p>
          <a:p>
            <a:pPr marL="285750" indent="-285750">
              <a:buFont typeface="Arial" pitchFamily="34" charset="0"/>
              <a:buChar char="•"/>
            </a:pPr>
            <a:endParaRPr lang="en-US" b="1" dirty="0"/>
          </a:p>
        </p:txBody>
      </p:sp>
      <p:pic>
        <p:nvPicPr>
          <p:cNvPr id="1026" name="Picture 2" descr="C:\Users\USER\Desktop\Zeki Projects\salesforce_screen_2.pn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928662" y="2714620"/>
            <a:ext cx="6394450" cy="324036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6" name="Left Arrow 5"/>
          <p:cNvSpPr/>
          <p:nvPr/>
        </p:nvSpPr>
        <p:spPr>
          <a:xfrm>
            <a:off x="6215074" y="4357694"/>
            <a:ext cx="1357322"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43834" y="4643446"/>
            <a:ext cx="1214446" cy="461665"/>
          </a:xfrm>
          <a:prstGeom prst="rect">
            <a:avLst/>
          </a:prstGeom>
          <a:ln w="57150"/>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b="1" dirty="0" err="1" smtClean="0"/>
              <a:t>Moodle</a:t>
            </a:r>
            <a:endParaRPr lang="en-US" sz="2400" b="1" dirty="0"/>
          </a:p>
        </p:txBody>
      </p:sp>
    </p:spTree>
    <p:extLst>
      <p:ext uri="{BB962C8B-B14F-4D97-AF65-F5344CB8AC3E}">
        <p14:creationId xmlns:mc="http://schemas.openxmlformats.org/markup-compatibility/2006" xmlns:mv="urn:schemas-microsoft-com:mac:vml" xmlns:p14="http://schemas.microsoft.com/office/powerpoint/2010/main" xmlns="" val="1881911335"/>
      </p:ext>
    </p:extLst>
  </p:cSld>
  <p:clrMapOvr>
    <a:masterClrMapping/>
  </p:clrMapOvr>
  <p:transition spd="slow" advClick="0">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60648"/>
            <a:ext cx="6934200" cy="1077218"/>
          </a:xfrm>
          <a:prstGeom prst="rect">
            <a:avLst/>
          </a:prstGeom>
          <a:noFill/>
        </p:spPr>
        <p:txBody>
          <a:bodyPr wrap="square" rtlCol="0">
            <a:spAutoFit/>
          </a:bodyPr>
          <a:lstStyle/>
          <a:p>
            <a:r>
              <a:rPr lang="es-CO" sz="3200" b="1" dirty="0" smtClean="0">
                <a:solidFill>
                  <a:schemeClr val="bg1"/>
                </a:solidFill>
              </a:rPr>
              <a:t>Use Case: </a:t>
            </a:r>
            <a:r>
              <a:rPr lang="es-CO" sz="3200" b="1" dirty="0" err="1" smtClean="0">
                <a:solidFill>
                  <a:schemeClr val="bg1"/>
                </a:solidFill>
              </a:rPr>
              <a:t>Course</a:t>
            </a:r>
            <a:r>
              <a:rPr lang="es-CO" sz="3200" b="1" dirty="0" smtClean="0">
                <a:solidFill>
                  <a:schemeClr val="bg1"/>
                </a:solidFill>
              </a:rPr>
              <a:t> Data Access in </a:t>
            </a:r>
            <a:r>
              <a:rPr lang="es-CO" sz="3200" b="1" dirty="0" err="1" smtClean="0">
                <a:solidFill>
                  <a:schemeClr val="bg1"/>
                </a:solidFill>
              </a:rPr>
              <a:t>Salesforce</a:t>
            </a:r>
            <a:endParaRPr lang="en-US" sz="3200" b="1" dirty="0">
              <a:solidFill>
                <a:schemeClr val="bg1"/>
              </a:solidFill>
            </a:endParaRPr>
          </a:p>
        </p:txBody>
      </p:sp>
      <p:sp>
        <p:nvSpPr>
          <p:cNvPr id="5" name="Content Placeholder 5"/>
          <p:cNvSpPr txBox="1">
            <a:spLocks/>
          </p:cNvSpPr>
          <p:nvPr/>
        </p:nvSpPr>
        <p:spPr>
          <a:xfrm>
            <a:off x="533400" y="1905000"/>
            <a:ext cx="7848600" cy="3352799"/>
          </a:xfrm>
          <a:prstGeom prst="rect">
            <a:avLst/>
          </a:prstGeom>
        </p:spPr>
        <p:txBody>
          <a:bodyPr/>
          <a:lstStyle/>
          <a:p>
            <a:r>
              <a:rPr lang="en-US" sz="2400" dirty="0"/>
              <a:t/>
            </a:r>
            <a:br>
              <a:rPr lang="en-US" sz="2400" dirty="0"/>
            </a:b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Rectangle 2"/>
          <p:cNvSpPr/>
          <p:nvPr/>
        </p:nvSpPr>
        <p:spPr>
          <a:xfrm>
            <a:off x="381000" y="1981200"/>
            <a:ext cx="6477000" cy="3693319"/>
          </a:xfrm>
          <a:prstGeom prst="rect">
            <a:avLst/>
          </a:prstGeom>
        </p:spPr>
        <p:txBody>
          <a:bodyPr wrap="square">
            <a:spAutoFit/>
          </a:bodyPr>
          <a:lstStyle/>
          <a:p>
            <a:pPr marL="285750" indent="-285750">
              <a:buFont typeface="Arial" pitchFamily="34" charset="0"/>
              <a:buChar char="•"/>
            </a:pPr>
            <a:r>
              <a:rPr lang="en-US" b="1" dirty="0"/>
              <a:t>Course Completion data synchronization:</a:t>
            </a:r>
            <a:r>
              <a:rPr lang="en-US" dirty="0"/>
              <a:t> Once the users are synchronized, the course data is also synchronized from Moodle into </a:t>
            </a:r>
            <a:r>
              <a:rPr lang="en-US" dirty="0" err="1"/>
              <a:t>Salesforce</a:t>
            </a:r>
            <a:r>
              <a:rPr lang="en-US" dirty="0"/>
              <a:t>. Every student in Moodle has contact record in </a:t>
            </a:r>
            <a:r>
              <a:rPr lang="en-US" dirty="0" err="1"/>
              <a:t>Salesforce</a:t>
            </a:r>
            <a:r>
              <a:rPr lang="en-US" dirty="0"/>
              <a:t>. When you look at the student contact record, you can see which courses they are assigned to , how much of the course they have completed, what are their scores etc. You can see basically all the student learning record within </a:t>
            </a:r>
            <a:r>
              <a:rPr lang="en-US" dirty="0" err="1"/>
              <a:t>Salesforce</a:t>
            </a:r>
            <a:r>
              <a:rPr lang="en-US" dirty="0" smtClean="0"/>
              <a:t>.</a:t>
            </a:r>
          </a:p>
          <a:p>
            <a:pPr marL="285750" indent="-285750">
              <a:buFont typeface="Arial" pitchFamily="34" charset="0"/>
              <a:buChar char="•"/>
            </a:pPr>
            <a:endParaRPr lang="es-CO" dirty="0" smtClean="0"/>
          </a:p>
          <a:p>
            <a:pPr marL="1200150" lvl="2" indent="-285750">
              <a:buFont typeface="Wingdings" pitchFamily="2" charset="2"/>
              <a:buChar char="ü"/>
            </a:pPr>
            <a:r>
              <a:rPr lang="es-CO" dirty="0" smtClean="0"/>
              <a:t>No </a:t>
            </a:r>
            <a:r>
              <a:rPr lang="es-CO" dirty="0" err="1" smtClean="0"/>
              <a:t>duplicate</a:t>
            </a:r>
            <a:r>
              <a:rPr lang="es-CO" dirty="0" smtClean="0"/>
              <a:t> </a:t>
            </a:r>
            <a:r>
              <a:rPr lang="es-CO" dirty="0" err="1" smtClean="0"/>
              <a:t>user</a:t>
            </a:r>
            <a:endParaRPr lang="es-CO" dirty="0" smtClean="0"/>
          </a:p>
          <a:p>
            <a:pPr marL="1200150" lvl="2" indent="-285750">
              <a:buFont typeface="Wingdings" pitchFamily="2" charset="2"/>
              <a:buChar char="ü"/>
            </a:pPr>
            <a:r>
              <a:rPr lang="es-CO" dirty="0" err="1" smtClean="0"/>
              <a:t>Easy</a:t>
            </a:r>
            <a:r>
              <a:rPr lang="es-CO" dirty="0" smtClean="0"/>
              <a:t> </a:t>
            </a:r>
            <a:r>
              <a:rPr lang="es-CO" dirty="0" err="1" smtClean="0"/>
              <a:t>Permissions</a:t>
            </a:r>
            <a:r>
              <a:rPr lang="es-CO" dirty="0" smtClean="0"/>
              <a:t> and Roles</a:t>
            </a:r>
          </a:p>
          <a:p>
            <a:pPr marL="1200150" lvl="2" indent="-285750">
              <a:buFont typeface="Wingdings" pitchFamily="2" charset="2"/>
              <a:buChar char="ü"/>
            </a:pPr>
            <a:r>
              <a:rPr lang="es-CO" dirty="0" err="1" smtClean="0"/>
              <a:t>Less</a:t>
            </a:r>
            <a:r>
              <a:rPr lang="es-CO" dirty="0" smtClean="0"/>
              <a:t> </a:t>
            </a:r>
            <a:r>
              <a:rPr lang="es-CO" dirty="0" err="1" smtClean="0"/>
              <a:t>Admin</a:t>
            </a:r>
            <a:r>
              <a:rPr lang="es-CO" dirty="0" smtClean="0"/>
              <a:t> and </a:t>
            </a:r>
            <a:r>
              <a:rPr lang="es-CO" dirty="0" err="1" smtClean="0"/>
              <a:t>Support</a:t>
            </a:r>
            <a:r>
              <a:rPr lang="es-CO" dirty="0" smtClean="0"/>
              <a:t> </a:t>
            </a:r>
            <a:r>
              <a:rPr lang="es-CO" dirty="0" err="1" smtClean="0"/>
              <a:t>work</a:t>
            </a:r>
            <a:endParaRPr lang="es-CO" dirty="0" smtClean="0"/>
          </a:p>
          <a:p>
            <a:pPr marL="1200150" lvl="2" indent="-285750">
              <a:buFont typeface="Wingdings" pitchFamily="2" charset="2"/>
              <a:buChar char="ü"/>
            </a:pPr>
            <a:r>
              <a:rPr lang="es-CO" dirty="0" err="1" smtClean="0"/>
              <a:t>Easy</a:t>
            </a:r>
            <a:r>
              <a:rPr lang="es-CO" dirty="0" smtClean="0"/>
              <a:t> </a:t>
            </a:r>
            <a:r>
              <a:rPr lang="es-CO" dirty="0" err="1" smtClean="0"/>
              <a:t>user</a:t>
            </a:r>
            <a:r>
              <a:rPr lang="es-CO" dirty="0" smtClean="0"/>
              <a:t> interface</a:t>
            </a:r>
          </a:p>
          <a:p>
            <a:pPr marL="1200150" lvl="2" indent="-285750">
              <a:buFont typeface="Wingdings" pitchFamily="2" charset="2"/>
              <a:buChar char="ü"/>
            </a:pPr>
            <a:r>
              <a:rPr lang="es-CO" dirty="0" smtClean="0"/>
              <a:t>SSO- Single </a:t>
            </a:r>
            <a:r>
              <a:rPr lang="es-CO" dirty="0" err="1" smtClean="0"/>
              <a:t>Sign</a:t>
            </a:r>
            <a:r>
              <a:rPr lang="es-CO" dirty="0" smtClean="0"/>
              <a:t> </a:t>
            </a:r>
            <a:r>
              <a:rPr lang="es-CO" dirty="0" err="1" smtClean="0"/>
              <a:t>On</a:t>
            </a:r>
            <a:endParaRPr lang="en-US" dirty="0"/>
          </a:p>
        </p:txBody>
      </p:sp>
      <p:pic>
        <p:nvPicPr>
          <p:cNvPr id="10241" name="Picture 1" descr="C:\Users\Sach\AppData\Local\Microsoft\Windows\Temporary Internet Files\Content.IE5\MX7RDUUI\MC900290701[1].wmf"/>
          <p:cNvPicPr>
            <a:picLocks noChangeAspect="1" noChangeArrowheads="1"/>
          </p:cNvPicPr>
          <p:nvPr/>
        </p:nvPicPr>
        <p:blipFill>
          <a:blip r:embed="rId3"/>
          <a:srcRect/>
          <a:stretch>
            <a:fillRect/>
          </a:stretch>
        </p:blipFill>
        <p:spPr bwMode="auto">
          <a:xfrm>
            <a:off x="6786578" y="2214554"/>
            <a:ext cx="1879600" cy="1889125"/>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4134873493"/>
      </p:ext>
    </p:extLst>
  </p:cSld>
  <p:clrMapOvr>
    <a:masterClrMapping/>
  </p:clrMapOvr>
  <p:transition spd="slow" advClick="0">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173711830ed4e266d8475ab8b7df6fdee744f"/>
</p:tagLst>
</file>

<file path=ppt/theme/theme1.xml><?xml version="1.0" encoding="utf-8"?>
<a:theme xmlns:a="http://schemas.openxmlformats.org/drawingml/2006/main" name="Paradis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aradis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Paradiso Template</Template>
  <TotalTime>7681</TotalTime>
  <Words>427</Words>
  <Application>Microsoft Office PowerPoint</Application>
  <PresentationFormat>On-screen Show (4:3)</PresentationFormat>
  <Paragraphs>114</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Paradiso1</vt:lpstr>
      <vt:lpstr>1_Paradiso1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Sach</dc:creator>
  <cp:lastModifiedBy>Sach</cp:lastModifiedBy>
  <cp:revision>126</cp:revision>
  <dcterms:created xsi:type="dcterms:W3CDTF">2013-03-15T18:24:19Z</dcterms:created>
  <dcterms:modified xsi:type="dcterms:W3CDTF">2013-03-19T06:23:19Z</dcterms:modified>
</cp:coreProperties>
</file>